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314" r:id="rId45"/>
    <p:sldId id="316" r:id="rId46"/>
    <p:sldId id="299" r:id="rId47"/>
    <p:sldId id="300" r:id="rId48"/>
    <p:sldId id="301" r:id="rId49"/>
    <p:sldId id="302" r:id="rId50"/>
    <p:sldId id="310" r:id="rId51"/>
    <p:sldId id="303" r:id="rId52"/>
    <p:sldId id="304" r:id="rId53"/>
    <p:sldId id="305" r:id="rId54"/>
    <p:sldId id="306" r:id="rId55"/>
    <p:sldId id="307" r:id="rId56"/>
    <p:sldId id="308" r:id="rId57"/>
    <p:sldId id="309" r:id="rId58"/>
    <p:sldId id="315" r:id="rId59"/>
    <p:sldId id="311" r:id="rId60"/>
    <p:sldId id="312" r:id="rId61"/>
    <p:sldId id="313"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9B591AA-AE3E-49EF-B2BE-1A8D2B402614}">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314"/>
            <p14:sldId id="316"/>
            <p14:sldId id="299"/>
            <p14:sldId id="300"/>
            <p14:sldId id="301"/>
            <p14:sldId id="302"/>
            <p14:sldId id="310"/>
            <p14:sldId id="303"/>
            <p14:sldId id="304"/>
            <p14:sldId id="305"/>
            <p14:sldId id="306"/>
            <p14:sldId id="307"/>
            <p14:sldId id="308"/>
            <p14:sldId id="309"/>
            <p14:sldId id="315"/>
            <p14:sldId id="311"/>
            <p14:sldId id="312"/>
            <p14:sldId id="313"/>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DEBF9C8-50F0-454E-A1E2-DE1439DA0DB4}" type="datetimeFigureOut">
              <a:rPr lang="en-US" smtClean="0"/>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E8FBA7-4EB5-4AC1-9AE0-E4D3A8CAFC8B}" type="slidenum">
              <a:rPr lang="en-US" smtClean="0"/>
              <a:t>‹#›</a:t>
            </a:fld>
            <a:endParaRPr lang="en-US"/>
          </a:p>
        </p:txBody>
      </p:sp>
    </p:spTree>
    <p:extLst>
      <p:ext uri="{BB962C8B-B14F-4D97-AF65-F5344CB8AC3E}">
        <p14:creationId xmlns:p14="http://schemas.microsoft.com/office/powerpoint/2010/main" val="2286403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4</a:t>
            </a:fld>
            <a:endParaRPr lang="en-US"/>
          </a:p>
        </p:txBody>
      </p:sp>
    </p:spTree>
    <p:extLst>
      <p:ext uri="{BB962C8B-B14F-4D97-AF65-F5344CB8AC3E}">
        <p14:creationId xmlns:p14="http://schemas.microsoft.com/office/powerpoint/2010/main" val="34940651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28</a:t>
            </a:fld>
            <a:endParaRPr lang="en-US"/>
          </a:p>
        </p:txBody>
      </p:sp>
    </p:spTree>
    <p:extLst>
      <p:ext uri="{BB962C8B-B14F-4D97-AF65-F5344CB8AC3E}">
        <p14:creationId xmlns:p14="http://schemas.microsoft.com/office/powerpoint/2010/main" val="1914236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29</a:t>
            </a:fld>
            <a:endParaRPr lang="en-US"/>
          </a:p>
        </p:txBody>
      </p:sp>
    </p:spTree>
    <p:extLst>
      <p:ext uri="{BB962C8B-B14F-4D97-AF65-F5344CB8AC3E}">
        <p14:creationId xmlns:p14="http://schemas.microsoft.com/office/powerpoint/2010/main" val="979098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47</a:t>
            </a:fld>
            <a:endParaRPr lang="en-US"/>
          </a:p>
        </p:txBody>
      </p:sp>
    </p:spTree>
    <p:extLst>
      <p:ext uri="{BB962C8B-B14F-4D97-AF65-F5344CB8AC3E}">
        <p14:creationId xmlns:p14="http://schemas.microsoft.com/office/powerpoint/2010/main" val="35998254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E8FBA7-4EB5-4AC1-9AE0-E4D3A8CAFC8B}" type="slidenum">
              <a:rPr lang="en-US" smtClean="0"/>
              <a:t>54</a:t>
            </a:fld>
            <a:endParaRPr lang="en-US"/>
          </a:p>
        </p:txBody>
      </p:sp>
    </p:spTree>
    <p:extLst>
      <p:ext uri="{BB962C8B-B14F-4D97-AF65-F5344CB8AC3E}">
        <p14:creationId xmlns:p14="http://schemas.microsoft.com/office/powerpoint/2010/main" val="2376619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4A098A47-7FD3-4B94-80FC-3A4184248117}" type="datetime1">
              <a:rPr lang="en-US" smtClean="0"/>
              <a:t>12/11/2018</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1</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791BBA91-D9FC-47CC-913E-E61311D3F80C}"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C6B28C-B4D3-4B20-8B07-C37EFACC08A2}" type="datetime1">
              <a:rPr lang="en-US" smtClean="0"/>
              <a:t>12/11/2018</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91BBA91-D9FC-47CC-913E-E61311D3F80C}"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E3C97E-52C6-41F6-B19A-B60281F15456}" type="datetime1">
              <a:rPr lang="en-US" smtClean="0"/>
              <a:t>12/11/2018</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91BBA91-D9FC-47CC-913E-E61311D3F80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F18FA33-BB36-4611-8516-D52E164562E5}" type="datetime1">
              <a:rPr lang="en-US" smtClean="0"/>
              <a:t>12/11/2018</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91BBA91-D9FC-47CC-913E-E61311D3F80C}"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AB9FD78-CC71-4282-9EC0-61F589A67E54}" type="datetime1">
              <a:rPr lang="en-US" smtClean="0"/>
              <a:t>12/11/2018</a:t>
            </a:fld>
            <a:endParaRPr lang="en-US"/>
          </a:p>
        </p:txBody>
      </p:sp>
      <p:sp>
        <p:nvSpPr>
          <p:cNvPr id="5" name="Footer Placeholder 4"/>
          <p:cNvSpPr>
            <a:spLocks noGrp="1"/>
          </p:cNvSpPr>
          <p:nvPr>
            <p:ph type="ftr" sz="quarter" idx="11"/>
          </p:nvPr>
        </p:nvSpPr>
        <p:spPr/>
        <p:txBody>
          <a:bodyPr/>
          <a:lstStyle>
            <a:extLst/>
          </a:lstStyle>
          <a:p>
            <a:r>
              <a:rPr lang="en-US" smtClean="0"/>
              <a:t>1</a:t>
            </a:r>
            <a:endParaRPr lang="en-US"/>
          </a:p>
        </p:txBody>
      </p:sp>
      <p:sp>
        <p:nvSpPr>
          <p:cNvPr id="6" name="Slide Number Placeholder 5"/>
          <p:cNvSpPr>
            <a:spLocks noGrp="1"/>
          </p:cNvSpPr>
          <p:nvPr>
            <p:ph type="sldNum" sz="quarter" idx="12"/>
          </p:nvPr>
        </p:nvSpPr>
        <p:spPr/>
        <p:txBody>
          <a:bodyPr/>
          <a:lstStyle>
            <a:extLst/>
          </a:lstStyle>
          <a:p>
            <a:fld id="{791BBA91-D9FC-47CC-913E-E61311D3F80C}"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FA8F52E-C834-4DA4-AF2E-AAB29FD91569}" type="datetime1">
              <a:rPr lang="en-US" smtClean="0"/>
              <a:t>12/11/2018</a:t>
            </a:fld>
            <a:endParaRPr lang="en-US"/>
          </a:p>
        </p:txBody>
      </p:sp>
      <p:sp>
        <p:nvSpPr>
          <p:cNvPr id="6" name="Footer Placeholder 5"/>
          <p:cNvSpPr>
            <a:spLocks noGrp="1"/>
          </p:cNvSpPr>
          <p:nvPr>
            <p:ph type="ftr" sz="quarter" idx="11"/>
          </p:nvPr>
        </p:nvSpPr>
        <p:spPr/>
        <p:txBody>
          <a:bodyPr/>
          <a:lstStyle>
            <a:extLst/>
          </a:lstStyle>
          <a:p>
            <a:r>
              <a:rPr lang="en-US" smtClean="0"/>
              <a:t>1</a:t>
            </a:r>
            <a:endParaRPr lang="en-US"/>
          </a:p>
        </p:txBody>
      </p:sp>
      <p:sp>
        <p:nvSpPr>
          <p:cNvPr id="7" name="Slide Number Placeholder 6"/>
          <p:cNvSpPr>
            <a:spLocks noGrp="1"/>
          </p:cNvSpPr>
          <p:nvPr>
            <p:ph type="sldNum" sz="quarter" idx="12"/>
          </p:nvPr>
        </p:nvSpPr>
        <p:spPr/>
        <p:txBody>
          <a:bodyPr/>
          <a:lstStyle>
            <a:extLst/>
          </a:lstStyle>
          <a:p>
            <a:fld id="{791BBA91-D9FC-47CC-913E-E61311D3F80C}"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5BC8E31-32DF-4A65-A2D3-20A0EA99854E}" type="datetime1">
              <a:rPr lang="en-US" smtClean="0"/>
              <a:t>12/11/2018</a:t>
            </a:fld>
            <a:endParaRPr lang="en-US"/>
          </a:p>
        </p:txBody>
      </p:sp>
      <p:sp>
        <p:nvSpPr>
          <p:cNvPr id="8" name="Footer Placeholder 7"/>
          <p:cNvSpPr>
            <a:spLocks noGrp="1"/>
          </p:cNvSpPr>
          <p:nvPr>
            <p:ph type="ftr" sz="quarter" idx="11"/>
          </p:nvPr>
        </p:nvSpPr>
        <p:spPr/>
        <p:txBody>
          <a:bodyPr/>
          <a:lstStyle>
            <a:extLst/>
          </a:lstStyle>
          <a:p>
            <a:r>
              <a:rPr lang="en-US" smtClean="0"/>
              <a:t>1</a:t>
            </a:r>
            <a:endParaRPr lang="en-US"/>
          </a:p>
        </p:txBody>
      </p:sp>
      <p:sp>
        <p:nvSpPr>
          <p:cNvPr id="9" name="Slide Number Placeholder 8"/>
          <p:cNvSpPr>
            <a:spLocks noGrp="1"/>
          </p:cNvSpPr>
          <p:nvPr>
            <p:ph type="sldNum" sz="quarter" idx="12"/>
          </p:nvPr>
        </p:nvSpPr>
        <p:spPr/>
        <p:txBody>
          <a:bodyPr/>
          <a:lstStyle>
            <a:extLst/>
          </a:lstStyle>
          <a:p>
            <a:fld id="{791BBA91-D9FC-47CC-913E-E61311D3F80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68A821F1-C54A-4942-8C27-FBC212383D92}" type="datetime1">
              <a:rPr lang="en-US" smtClean="0"/>
              <a:t>12/11/2018</a:t>
            </a:fld>
            <a:endParaRPr lang="en-US"/>
          </a:p>
        </p:txBody>
      </p:sp>
      <p:sp>
        <p:nvSpPr>
          <p:cNvPr id="4" name="Footer Placeholder 3"/>
          <p:cNvSpPr>
            <a:spLocks noGrp="1"/>
          </p:cNvSpPr>
          <p:nvPr>
            <p:ph type="ftr" sz="quarter" idx="11"/>
          </p:nvPr>
        </p:nvSpPr>
        <p:spPr/>
        <p:txBody>
          <a:bodyPr/>
          <a:lstStyle>
            <a:extLst/>
          </a:lstStyle>
          <a:p>
            <a:r>
              <a:rPr lang="en-US" smtClean="0"/>
              <a:t>1</a:t>
            </a:r>
            <a:endParaRPr lang="en-US"/>
          </a:p>
        </p:txBody>
      </p:sp>
      <p:sp>
        <p:nvSpPr>
          <p:cNvPr id="5" name="Slide Number Placeholder 4"/>
          <p:cNvSpPr>
            <a:spLocks noGrp="1"/>
          </p:cNvSpPr>
          <p:nvPr>
            <p:ph type="sldNum" sz="quarter" idx="12"/>
          </p:nvPr>
        </p:nvSpPr>
        <p:spPr/>
        <p:txBody>
          <a:bodyPr/>
          <a:lstStyle>
            <a:extLst/>
          </a:lstStyle>
          <a:p>
            <a:fld id="{791BBA91-D9FC-47CC-913E-E61311D3F80C}"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FDBA210-01CA-4975-86EA-EDE61B7B3DB1}" type="datetime1">
              <a:rPr lang="en-US" smtClean="0"/>
              <a:t>12/11/2018</a:t>
            </a:fld>
            <a:endParaRPr lang="en-US"/>
          </a:p>
        </p:txBody>
      </p:sp>
      <p:sp>
        <p:nvSpPr>
          <p:cNvPr id="3" name="Footer Placeholder 2"/>
          <p:cNvSpPr>
            <a:spLocks noGrp="1"/>
          </p:cNvSpPr>
          <p:nvPr>
            <p:ph type="ftr" sz="quarter" idx="11"/>
          </p:nvPr>
        </p:nvSpPr>
        <p:spPr/>
        <p:txBody>
          <a:bodyPr/>
          <a:lstStyle>
            <a:extLst/>
          </a:lstStyle>
          <a:p>
            <a:r>
              <a:rPr lang="en-US" smtClean="0"/>
              <a:t>1</a:t>
            </a:r>
            <a:endParaRPr lang="en-US"/>
          </a:p>
        </p:txBody>
      </p:sp>
      <p:sp>
        <p:nvSpPr>
          <p:cNvPr id="4" name="Slide Number Placeholder 3"/>
          <p:cNvSpPr>
            <a:spLocks noGrp="1"/>
          </p:cNvSpPr>
          <p:nvPr>
            <p:ph type="sldNum" sz="quarter" idx="12"/>
          </p:nvPr>
        </p:nvSpPr>
        <p:spPr/>
        <p:txBody>
          <a:bodyPr/>
          <a:lstStyle>
            <a:extLst/>
          </a:lstStyle>
          <a:p>
            <a:fld id="{791BBA91-D9FC-47CC-913E-E61311D3F80C}"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E324031F-D614-4A6C-A22D-257ED7A39BE3}" type="datetime1">
              <a:rPr lang="en-US" smtClean="0"/>
              <a:t>12/11/2018</a:t>
            </a:fld>
            <a:endParaRPr lang="en-US"/>
          </a:p>
        </p:txBody>
      </p:sp>
      <p:sp>
        <p:nvSpPr>
          <p:cNvPr id="6" name="Footer Placeholder 5"/>
          <p:cNvSpPr>
            <a:spLocks noGrp="1"/>
          </p:cNvSpPr>
          <p:nvPr>
            <p:ph type="ftr" sz="quarter" idx="11"/>
          </p:nvPr>
        </p:nvSpPr>
        <p:spPr/>
        <p:txBody>
          <a:bodyPr/>
          <a:lstStyle>
            <a:extLst/>
          </a:lstStyle>
          <a:p>
            <a:r>
              <a:rPr lang="en-US" smtClean="0"/>
              <a:t>1</a:t>
            </a:r>
            <a:endParaRPr lang="en-US"/>
          </a:p>
        </p:txBody>
      </p:sp>
      <p:sp>
        <p:nvSpPr>
          <p:cNvPr id="7" name="Slide Number Placeholder 6"/>
          <p:cNvSpPr>
            <a:spLocks noGrp="1"/>
          </p:cNvSpPr>
          <p:nvPr>
            <p:ph type="sldNum" sz="quarter" idx="12"/>
          </p:nvPr>
        </p:nvSpPr>
        <p:spPr/>
        <p:txBody>
          <a:bodyPr/>
          <a:lstStyle>
            <a:extLst/>
          </a:lstStyle>
          <a:p>
            <a:fld id="{791BBA91-D9FC-47CC-913E-E61311D3F80C}"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99C428D1-B662-4A02-843D-32F3D68F7240}" type="datetime1">
              <a:rPr lang="en-US" smtClean="0"/>
              <a:t>12/11/2018</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1</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791BBA91-D9FC-47CC-913E-E61311D3F80C}"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254DFEA-08C7-4A9C-8743-9A149BDE5FEF}" type="datetime1">
              <a:rPr lang="en-US" smtClean="0"/>
              <a:t>12/11/2018</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1</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791BBA91-D9FC-47CC-913E-E61311D3F80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Industrial Engineering</a:t>
            </a:r>
            <a:br>
              <a:rPr lang="en-US" dirty="0" smtClean="0"/>
            </a:br>
            <a:r>
              <a:rPr lang="en-US" dirty="0" smtClean="0"/>
              <a:t>&amp; </a:t>
            </a:r>
            <a:r>
              <a:rPr lang="en-US" dirty="0" smtClean="0"/>
              <a:t>Management</a:t>
            </a:r>
            <a:br>
              <a:rPr lang="en-US" dirty="0" smtClean="0"/>
            </a:br>
            <a:r>
              <a:rPr lang="en-US" dirty="0" smtClean="0"/>
              <a:t>lesson(1)</a:t>
            </a:r>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1</a:t>
            </a:fld>
            <a:endParaRPr lang="en-US"/>
          </a:p>
        </p:txBody>
      </p:sp>
    </p:spTree>
    <p:extLst>
      <p:ext uri="{BB962C8B-B14F-4D97-AF65-F5344CB8AC3E}">
        <p14:creationId xmlns:p14="http://schemas.microsoft.com/office/powerpoint/2010/main" val="14838968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81000"/>
            <a:ext cx="8229600" cy="5626291"/>
          </a:xfrm>
        </p:spPr>
        <p:txBody>
          <a:bodyPr/>
          <a:lstStyle/>
          <a:p>
            <a:r>
              <a:rPr lang="en-US" dirty="0"/>
              <a:t>While in continuous production, set up of production is fixed and used to produce same item</a:t>
            </a:r>
            <a:r>
              <a:rPr lang="en-US" dirty="0" smtClean="0"/>
              <a:t>.</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224088"/>
            <a:ext cx="4610100" cy="24098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4" name="Rectangle 3"/>
          <p:cNvSpPr/>
          <p:nvPr/>
        </p:nvSpPr>
        <p:spPr>
          <a:xfrm>
            <a:off x="3038562" y="5029200"/>
            <a:ext cx="3039165" cy="461665"/>
          </a:xfrm>
          <a:prstGeom prst="rect">
            <a:avLst/>
          </a:prstGeom>
        </p:spPr>
        <p:txBody>
          <a:bodyPr wrap="none">
            <a:spAutoFit/>
          </a:bodyPr>
          <a:lstStyle/>
          <a:p>
            <a:r>
              <a:rPr lang="en-US" sz="2400" dirty="0">
                <a:solidFill>
                  <a:srgbClr val="000000"/>
                </a:solidFill>
                <a:latin typeface="Times New Roman"/>
              </a:rPr>
              <a:t>FIG-2 </a:t>
            </a:r>
            <a:r>
              <a:rPr lang="en-US" b="1" dirty="0">
                <a:solidFill>
                  <a:srgbClr val="000000"/>
                </a:solidFill>
                <a:latin typeface="Times New Roman"/>
              </a:rPr>
              <a:t>Types of production </a:t>
            </a:r>
            <a:endParaRPr lang="en-US" dirty="0"/>
          </a:p>
        </p:txBody>
      </p:sp>
      <p:sp>
        <p:nvSpPr>
          <p:cNvPr id="5" name="Slide Number Placeholder 4"/>
          <p:cNvSpPr>
            <a:spLocks noGrp="1"/>
          </p:cNvSpPr>
          <p:nvPr>
            <p:ph type="sldNum" sz="quarter" idx="12"/>
          </p:nvPr>
        </p:nvSpPr>
        <p:spPr/>
        <p:txBody>
          <a:bodyPr/>
          <a:lstStyle/>
          <a:p>
            <a:fld id="{791BBA91-D9FC-47CC-913E-E61311D3F80C}" type="slidenum">
              <a:rPr lang="en-US" smtClean="0"/>
              <a:t>10</a:t>
            </a:fld>
            <a:endParaRPr lang="en-US"/>
          </a:p>
        </p:txBody>
      </p:sp>
    </p:spTree>
    <p:extLst>
      <p:ext uri="{BB962C8B-B14F-4D97-AF65-F5344CB8AC3E}">
        <p14:creationId xmlns:p14="http://schemas.microsoft.com/office/powerpoint/2010/main" val="4261272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70000" lnSpcReduction="20000"/>
          </a:bodyPr>
          <a:lstStyle/>
          <a:p>
            <a:endParaRPr lang="en-US" dirty="0"/>
          </a:p>
          <a:p>
            <a:pPr marL="109728" indent="0">
              <a:buNone/>
            </a:pPr>
            <a:r>
              <a:rPr lang="en-US" b="1" dirty="0"/>
              <a:t>(a) Job production : </a:t>
            </a:r>
            <a:endParaRPr lang="en-US" dirty="0"/>
          </a:p>
          <a:p>
            <a:pPr marL="109728" indent="0">
              <a:buNone/>
            </a:pPr>
            <a:r>
              <a:rPr lang="en-US" dirty="0"/>
              <a:t>This is the oldest method of production on a very small scale. With this method individual requirements of the consumers can met. Each job stands alone and is not likely to be repeated. This type of production has a lot of flexibility of operation and hence general purpose machines are required. Factories adopting this type of production are generally small in size. This type of production is used for things which cannot be produced on a large scale. </a:t>
            </a:r>
          </a:p>
          <a:p>
            <a:pPr marL="109728" indent="0">
              <a:buNone/>
            </a:pPr>
            <a:r>
              <a:rPr lang="en-US" b="1" dirty="0"/>
              <a:t>Advantages: </a:t>
            </a:r>
            <a:endParaRPr lang="en-US" dirty="0"/>
          </a:p>
          <a:p>
            <a:pPr marL="109728" indent="0">
              <a:buNone/>
            </a:pPr>
            <a:r>
              <a:rPr lang="en-US" b="1" dirty="0"/>
              <a:t>1- </a:t>
            </a:r>
            <a:r>
              <a:rPr lang="en-US" dirty="0"/>
              <a:t>It is the only method which can meet the individual requirements. </a:t>
            </a:r>
          </a:p>
          <a:p>
            <a:pPr marL="109728" indent="0">
              <a:buNone/>
            </a:pPr>
            <a:r>
              <a:rPr lang="en-US" b="1" dirty="0"/>
              <a:t>2- </a:t>
            </a:r>
            <a:r>
              <a:rPr lang="en-US" dirty="0"/>
              <a:t>There is no managerial problem because of very less number of workers. </a:t>
            </a:r>
          </a:p>
          <a:p>
            <a:pPr marL="109728" indent="0">
              <a:buNone/>
            </a:pPr>
            <a:r>
              <a:rPr lang="en-US" b="1" dirty="0"/>
              <a:t>3- </a:t>
            </a:r>
            <a:r>
              <a:rPr lang="en-US" dirty="0"/>
              <a:t>This type of production required less money and is easy to start. </a:t>
            </a:r>
          </a:p>
          <a:p>
            <a:pPr marL="109728" indent="0">
              <a:buNone/>
            </a:pPr>
            <a:r>
              <a:rPr lang="en-US" b="1" dirty="0"/>
              <a:t>4- </a:t>
            </a:r>
            <a:r>
              <a:rPr lang="en-US" dirty="0"/>
              <a:t>There is less risk of loss to the factory adopting this type of production. </a:t>
            </a:r>
          </a:p>
          <a:p>
            <a:pPr marL="109728" indent="0">
              <a:buNone/>
            </a:pPr>
            <a:r>
              <a:rPr lang="en-US" b="1" dirty="0"/>
              <a:t>5- </a:t>
            </a:r>
            <a:r>
              <a:rPr lang="en-US" dirty="0"/>
              <a:t>Because of flexibility, there is no chance of failure of factory due to the reduction of demand. </a:t>
            </a:r>
          </a:p>
          <a:p>
            <a:pPr marL="109728" indent="0">
              <a:buNone/>
            </a:pP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11</a:t>
            </a:fld>
            <a:endParaRPr lang="en-US"/>
          </a:p>
        </p:txBody>
      </p:sp>
    </p:spTree>
    <p:extLst>
      <p:ext uri="{BB962C8B-B14F-4D97-AF65-F5344CB8AC3E}">
        <p14:creationId xmlns:p14="http://schemas.microsoft.com/office/powerpoint/2010/main" val="4251689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525963"/>
          </a:xfrm>
        </p:spPr>
        <p:txBody>
          <a:bodyPr/>
          <a:lstStyle/>
          <a:p>
            <a:endParaRPr lang="en-US" dirty="0"/>
          </a:p>
          <a:p>
            <a:pPr marL="109728" indent="0">
              <a:buNone/>
            </a:pPr>
            <a:r>
              <a:rPr lang="en-US" b="1" dirty="0"/>
              <a:t>1- </a:t>
            </a:r>
            <a:r>
              <a:rPr lang="en-US" dirty="0"/>
              <a:t>There is no scope of commercial economy. </a:t>
            </a:r>
          </a:p>
          <a:p>
            <a:pPr marL="109728" indent="0">
              <a:buNone/>
            </a:pPr>
            <a:r>
              <a:rPr lang="en-US" b="1" dirty="0"/>
              <a:t>2- </a:t>
            </a:r>
            <a:r>
              <a:rPr lang="en-US" dirty="0"/>
              <a:t>As the purchase of raw materials is in less quantity, hence cost of raw materials is slightly more. </a:t>
            </a:r>
          </a:p>
          <a:p>
            <a:pPr marL="109728" indent="0">
              <a:buNone/>
            </a:pPr>
            <a:r>
              <a:rPr lang="en-US" b="1" dirty="0"/>
              <a:t>3- </a:t>
            </a:r>
            <a:r>
              <a:rPr lang="en-US" dirty="0"/>
              <a:t>For handling different type of jobs, only skilled and intelligent workers are needed, thus </a:t>
            </a:r>
            <a:r>
              <a:rPr lang="en-US" dirty="0" err="1"/>
              <a:t>labour</a:t>
            </a:r>
            <a:r>
              <a:rPr lang="en-US" dirty="0"/>
              <a:t> cost increases. </a:t>
            </a:r>
          </a:p>
          <a:p>
            <a:endParaRPr lang="en-US" dirty="0"/>
          </a:p>
        </p:txBody>
      </p:sp>
      <p:sp>
        <p:nvSpPr>
          <p:cNvPr id="3" name="Title 2"/>
          <p:cNvSpPr>
            <a:spLocks noGrp="1"/>
          </p:cNvSpPr>
          <p:nvPr>
            <p:ph type="title"/>
          </p:nvPr>
        </p:nvSpPr>
        <p:spPr/>
        <p:txBody>
          <a:bodyPr/>
          <a:lstStyle/>
          <a:p>
            <a:r>
              <a:rPr lang="en-US" sz="4400" dirty="0">
                <a:solidFill>
                  <a:srgbClr val="000000"/>
                </a:solidFill>
                <a:latin typeface="Times New Roman"/>
              </a:rPr>
              <a:t>Disadvantages:</a:t>
            </a:r>
            <a:endParaRPr lang="en-US" dirty="0"/>
          </a:p>
        </p:txBody>
      </p:sp>
      <p:sp>
        <p:nvSpPr>
          <p:cNvPr id="5" name="Slide Number Placeholder 4"/>
          <p:cNvSpPr>
            <a:spLocks noGrp="1"/>
          </p:cNvSpPr>
          <p:nvPr>
            <p:ph type="sldNum" sz="quarter" idx="12"/>
          </p:nvPr>
        </p:nvSpPr>
        <p:spPr/>
        <p:txBody>
          <a:bodyPr/>
          <a:lstStyle/>
          <a:p>
            <a:fld id="{791BBA91-D9FC-47CC-913E-E61311D3F80C}" type="slidenum">
              <a:rPr lang="en-US" smtClean="0"/>
              <a:t>12</a:t>
            </a:fld>
            <a:endParaRPr lang="en-US"/>
          </a:p>
        </p:txBody>
      </p:sp>
    </p:spTree>
    <p:extLst>
      <p:ext uri="{BB962C8B-B14F-4D97-AF65-F5344CB8AC3E}">
        <p14:creationId xmlns:p14="http://schemas.microsoft.com/office/powerpoint/2010/main" val="640027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endParaRPr lang="en-US" sz="2400" dirty="0">
              <a:solidFill>
                <a:srgbClr val="000000"/>
              </a:solidFill>
              <a:latin typeface="Times New Roman"/>
            </a:endParaRPr>
          </a:p>
          <a:p>
            <a:pPr marL="109728" indent="0">
              <a:buNone/>
            </a:pPr>
            <a:endParaRPr lang="en-US" sz="2800" dirty="0">
              <a:solidFill>
                <a:srgbClr val="000000"/>
              </a:solidFill>
              <a:latin typeface="Times New Roman"/>
            </a:endParaRPr>
          </a:p>
          <a:p>
            <a:pPr marL="109728" indent="0">
              <a:buNone/>
            </a:pPr>
            <a:r>
              <a:rPr lang="en-US" sz="2800" dirty="0">
                <a:solidFill>
                  <a:srgbClr val="000000"/>
                </a:solidFill>
                <a:latin typeface="Times New Roman"/>
              </a:rPr>
              <a:t>This type of production is generally adopted in medium size enterprises. </a:t>
            </a:r>
            <a:endParaRPr lang="en-US" sz="2800" dirty="0" smtClean="0">
              <a:solidFill>
                <a:srgbClr val="000000"/>
              </a:solidFill>
              <a:latin typeface="Times New Roman"/>
            </a:endParaRPr>
          </a:p>
          <a:p>
            <a:pPr marL="109728" indent="0">
              <a:buNone/>
            </a:pPr>
            <a:r>
              <a:rPr lang="en-US" sz="2800" dirty="0" smtClean="0">
                <a:solidFill>
                  <a:srgbClr val="000000"/>
                </a:solidFill>
                <a:latin typeface="Times New Roman"/>
              </a:rPr>
              <a:t>Batch </a:t>
            </a:r>
            <a:r>
              <a:rPr lang="en-US" sz="2800" dirty="0">
                <a:solidFill>
                  <a:srgbClr val="000000"/>
                </a:solidFill>
                <a:latin typeface="Times New Roman"/>
              </a:rPr>
              <a:t>production is a stage in between Job production and Mass production. Batch production is bigger in scale than the Job production while it is smaller than that of Mass production. Batch production required more machines than that of Job production and less machines than that of Mass production. As in this type of production, two or more types of products are manufactured in lots (i.e. batches) at regular interval, therefore this is known as Batch production. Most of the engineering concerns are adopting Batch production. </a:t>
            </a:r>
          </a:p>
          <a:p>
            <a:pPr marL="109728" indent="0">
              <a:buNone/>
            </a:pPr>
            <a:r>
              <a:rPr lang="en-US" sz="2800" b="1" u="sng" dirty="0">
                <a:solidFill>
                  <a:srgbClr val="FF0000"/>
                </a:solidFill>
                <a:latin typeface="Times New Roman"/>
              </a:rPr>
              <a:t>Advantages: </a:t>
            </a:r>
            <a:endParaRPr lang="en-US" sz="2800" u="sng" dirty="0">
              <a:solidFill>
                <a:srgbClr val="FF0000"/>
              </a:solidFill>
              <a:latin typeface="Times New Roman"/>
            </a:endParaRPr>
          </a:p>
          <a:p>
            <a:pPr marL="109728" indent="0">
              <a:buNone/>
            </a:pPr>
            <a:r>
              <a:rPr lang="en-US" sz="2800" b="1" dirty="0">
                <a:solidFill>
                  <a:srgbClr val="000000"/>
                </a:solidFill>
                <a:latin typeface="Times New Roman"/>
              </a:rPr>
              <a:t>1- </a:t>
            </a:r>
            <a:r>
              <a:rPr lang="en-US" sz="2800" dirty="0">
                <a:solidFill>
                  <a:srgbClr val="000000"/>
                </a:solidFill>
                <a:latin typeface="Times New Roman"/>
              </a:rPr>
              <a:t>While comparing with mass production it requires less capital. </a:t>
            </a:r>
          </a:p>
          <a:p>
            <a:pPr marL="109728" indent="0">
              <a:buNone/>
            </a:pPr>
            <a:r>
              <a:rPr lang="en-US" sz="2800" b="1" dirty="0">
                <a:solidFill>
                  <a:srgbClr val="000000"/>
                </a:solidFill>
                <a:latin typeface="Times New Roman"/>
              </a:rPr>
              <a:t>2- </a:t>
            </a:r>
            <a:r>
              <a:rPr lang="en-US" sz="2800" dirty="0">
                <a:solidFill>
                  <a:srgbClr val="000000"/>
                </a:solidFill>
                <a:latin typeface="Times New Roman"/>
              </a:rPr>
              <a:t>If demand for one product decreases then production for another may be increased, thus the risk of loss is very less. </a:t>
            </a:r>
          </a:p>
          <a:p>
            <a:pPr marL="109728" indent="0">
              <a:buNone/>
            </a:pPr>
            <a:r>
              <a:rPr lang="en-US" sz="2800" b="1" dirty="0">
                <a:solidFill>
                  <a:srgbClr val="000000"/>
                </a:solidFill>
                <a:latin typeface="Times New Roman"/>
              </a:rPr>
              <a:t>3- </a:t>
            </a:r>
            <a:r>
              <a:rPr lang="en-US" sz="2800" dirty="0">
                <a:solidFill>
                  <a:srgbClr val="000000"/>
                </a:solidFill>
                <a:latin typeface="Times New Roman"/>
              </a:rPr>
              <a:t>Comparing with job production, it is more advantageous commercially. </a:t>
            </a:r>
          </a:p>
          <a:p>
            <a:endParaRPr lang="en-US" dirty="0"/>
          </a:p>
        </p:txBody>
      </p:sp>
      <p:sp>
        <p:nvSpPr>
          <p:cNvPr id="3" name="Title 2"/>
          <p:cNvSpPr>
            <a:spLocks noGrp="1"/>
          </p:cNvSpPr>
          <p:nvPr>
            <p:ph type="title"/>
          </p:nvPr>
        </p:nvSpPr>
        <p:spPr/>
        <p:txBody>
          <a:bodyPr>
            <a:normAutofit/>
          </a:bodyPr>
          <a:lstStyle/>
          <a:p>
            <a:r>
              <a:rPr lang="en-US" sz="2400" dirty="0">
                <a:solidFill>
                  <a:srgbClr val="000000"/>
                </a:solidFill>
                <a:latin typeface="Times New Roman"/>
              </a:rPr>
              <a:t>(b) Batch production</a:t>
            </a:r>
            <a:endParaRPr lang="en-US" sz="2400" dirty="0"/>
          </a:p>
        </p:txBody>
      </p:sp>
      <p:sp>
        <p:nvSpPr>
          <p:cNvPr id="5" name="Slide Number Placeholder 4"/>
          <p:cNvSpPr>
            <a:spLocks noGrp="1"/>
          </p:cNvSpPr>
          <p:nvPr>
            <p:ph type="sldNum" sz="quarter" idx="12"/>
          </p:nvPr>
        </p:nvSpPr>
        <p:spPr/>
        <p:txBody>
          <a:bodyPr/>
          <a:lstStyle/>
          <a:p>
            <a:fld id="{791BBA91-D9FC-47CC-913E-E61311D3F80C}" type="slidenum">
              <a:rPr lang="en-US" smtClean="0"/>
              <a:t>13</a:t>
            </a:fld>
            <a:endParaRPr lang="en-US"/>
          </a:p>
        </p:txBody>
      </p:sp>
    </p:spTree>
    <p:extLst>
      <p:ext uri="{BB962C8B-B14F-4D97-AF65-F5344CB8AC3E}">
        <p14:creationId xmlns:p14="http://schemas.microsoft.com/office/powerpoint/2010/main" val="1998990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u="sng" dirty="0">
                <a:solidFill>
                  <a:srgbClr val="FF0000"/>
                </a:solidFill>
              </a:rPr>
              <a:t>Disadvantages: </a:t>
            </a:r>
            <a:endParaRPr lang="en-US" u="sng" dirty="0">
              <a:solidFill>
                <a:srgbClr val="FF0000"/>
              </a:solidFill>
            </a:endParaRPr>
          </a:p>
          <a:p>
            <a:r>
              <a:rPr lang="en-US" b="1" dirty="0"/>
              <a:t>1- </a:t>
            </a:r>
            <a:r>
              <a:rPr lang="en-US" dirty="0"/>
              <a:t>Comparing with mass production, cost of sales and advertisement per unit is more. </a:t>
            </a:r>
          </a:p>
          <a:p>
            <a:r>
              <a:rPr lang="en-US" b="1" dirty="0"/>
              <a:t>2- </a:t>
            </a:r>
            <a:r>
              <a:rPr lang="en-US" dirty="0"/>
              <a:t>Raw materials to be purchased are in less quantity than in mass production. Therefore, it is slightly costlier than of mass production. </a:t>
            </a:r>
          </a:p>
          <a:p>
            <a:endParaRPr lang="en-US" dirty="0"/>
          </a:p>
        </p:txBody>
      </p:sp>
      <p:sp>
        <p:nvSpPr>
          <p:cNvPr id="5" name="Slide Number Placeholder 4"/>
          <p:cNvSpPr>
            <a:spLocks noGrp="1"/>
          </p:cNvSpPr>
          <p:nvPr>
            <p:ph type="sldNum" sz="quarter" idx="12"/>
          </p:nvPr>
        </p:nvSpPr>
        <p:spPr/>
        <p:txBody>
          <a:bodyPr/>
          <a:lstStyle/>
          <a:p>
            <a:fld id="{791BBA91-D9FC-47CC-913E-E61311D3F80C}" type="slidenum">
              <a:rPr lang="en-US" smtClean="0"/>
              <a:t>14</a:t>
            </a:fld>
            <a:endParaRPr lang="en-US"/>
          </a:p>
        </p:txBody>
      </p:sp>
    </p:spTree>
    <p:extLst>
      <p:ext uri="{BB962C8B-B14F-4D97-AF65-F5344CB8AC3E}">
        <p14:creationId xmlns:p14="http://schemas.microsoft.com/office/powerpoint/2010/main" val="10971063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r>
              <a:rPr lang="en-US" dirty="0"/>
              <a:t>This type of production is a larger scale production and is a continuous production</a:t>
            </a:r>
            <a:r>
              <a:rPr lang="en-US" dirty="0" smtClean="0"/>
              <a:t>.</a:t>
            </a:r>
          </a:p>
          <a:p>
            <a:r>
              <a:rPr lang="en-US" dirty="0" smtClean="0"/>
              <a:t> </a:t>
            </a:r>
            <a:r>
              <a:rPr lang="en-US" dirty="0"/>
              <a:t>In job production, factory works only when orders are received and when orders are not received for some time then for that period work may come to a standstill. </a:t>
            </a:r>
            <a:endParaRPr lang="en-US" dirty="0" smtClean="0"/>
          </a:p>
          <a:p>
            <a:r>
              <a:rPr lang="en-US" dirty="0" smtClean="0"/>
              <a:t>But </a:t>
            </a:r>
            <a:r>
              <a:rPr lang="en-US" dirty="0"/>
              <a:t>mass production is a continuous production and it does not have any non-producing time. In this method with the use of automatic machines, articles automatically move forward from one stage to the next stage of manufacturing operation. In mass production, simplification and standardization of products are made. </a:t>
            </a:r>
            <a:endParaRPr lang="en-US" dirty="0" smtClean="0"/>
          </a:p>
          <a:p>
            <a:r>
              <a:rPr lang="en-US" dirty="0" smtClean="0"/>
              <a:t>In </a:t>
            </a:r>
            <a:r>
              <a:rPr lang="en-US" dirty="0"/>
              <a:t>this type of production, different machines are assigned a definite nature of work. Throughout the run of the plant, only one type of product can be manufactured.</a:t>
            </a:r>
          </a:p>
        </p:txBody>
      </p:sp>
      <p:sp>
        <p:nvSpPr>
          <p:cNvPr id="3" name="Title 2"/>
          <p:cNvSpPr>
            <a:spLocks noGrp="1"/>
          </p:cNvSpPr>
          <p:nvPr>
            <p:ph type="title"/>
          </p:nvPr>
        </p:nvSpPr>
        <p:spPr/>
        <p:txBody>
          <a:bodyPr>
            <a:normAutofit fontScale="90000"/>
          </a:bodyPr>
          <a:lstStyle/>
          <a:p>
            <a:r>
              <a:rPr lang="en-US" b="0" dirty="0"/>
              <a:t/>
            </a:r>
            <a:br>
              <a:rPr lang="en-US" b="0" dirty="0"/>
            </a:br>
            <a:r>
              <a:rPr lang="en-US" sz="3600" dirty="0">
                <a:solidFill>
                  <a:srgbClr val="FF0000"/>
                </a:solidFill>
              </a:rPr>
              <a:t>(c) Mass production </a:t>
            </a:r>
            <a:r>
              <a:rPr lang="en-US" b="0" dirty="0"/>
              <a:t/>
            </a:r>
            <a:br>
              <a:rPr lang="en-US" b="0" dirty="0"/>
            </a:br>
            <a:endParaRPr lang="en-US" dirty="0"/>
          </a:p>
        </p:txBody>
      </p:sp>
      <p:sp>
        <p:nvSpPr>
          <p:cNvPr id="5" name="Slide Number Placeholder 4"/>
          <p:cNvSpPr>
            <a:spLocks noGrp="1"/>
          </p:cNvSpPr>
          <p:nvPr>
            <p:ph type="sldNum" sz="quarter" idx="12"/>
          </p:nvPr>
        </p:nvSpPr>
        <p:spPr/>
        <p:txBody>
          <a:bodyPr/>
          <a:lstStyle/>
          <a:p>
            <a:fld id="{791BBA91-D9FC-47CC-913E-E61311D3F80C}" type="slidenum">
              <a:rPr lang="en-US" smtClean="0"/>
              <a:t>15</a:t>
            </a:fld>
            <a:endParaRPr lang="en-US"/>
          </a:p>
        </p:txBody>
      </p:sp>
    </p:spTree>
    <p:extLst>
      <p:ext uri="{BB962C8B-B14F-4D97-AF65-F5344CB8AC3E}">
        <p14:creationId xmlns:p14="http://schemas.microsoft.com/office/powerpoint/2010/main" val="12863348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474690"/>
            <a:ext cx="4038600" cy="5891819"/>
          </a:xfrm>
        </p:spPr>
        <p:style>
          <a:lnRef idx="2">
            <a:schemeClr val="accent6"/>
          </a:lnRef>
          <a:fillRef idx="1">
            <a:schemeClr val="lt1"/>
          </a:fillRef>
          <a:effectRef idx="0">
            <a:schemeClr val="accent6"/>
          </a:effectRef>
          <a:fontRef idx="minor">
            <a:schemeClr val="dk1"/>
          </a:fontRef>
        </p:style>
        <p:txBody>
          <a:bodyPr>
            <a:normAutofit fontScale="70000" lnSpcReduction="20000"/>
          </a:bodyPr>
          <a:lstStyle/>
          <a:p>
            <a:pPr marL="109728" indent="0">
              <a:buNone/>
            </a:pPr>
            <a:r>
              <a:rPr lang="en-US" b="1" u="sng" dirty="0"/>
              <a:t>Advantages: </a:t>
            </a:r>
            <a:endParaRPr lang="en-US" u="sng" dirty="0"/>
          </a:p>
          <a:p>
            <a:pPr marL="109728" indent="0">
              <a:buNone/>
            </a:pPr>
            <a:endParaRPr lang="en-US" b="1" dirty="0" smtClean="0"/>
          </a:p>
          <a:p>
            <a:pPr marL="109728" indent="0">
              <a:buNone/>
            </a:pPr>
            <a:r>
              <a:rPr lang="en-US" b="1" dirty="0" smtClean="0"/>
              <a:t>1- </a:t>
            </a:r>
            <a:r>
              <a:rPr lang="en-US" dirty="0"/>
              <a:t>Mass production gives better quality and increased production. </a:t>
            </a:r>
          </a:p>
          <a:p>
            <a:pPr marL="109728" indent="0">
              <a:buNone/>
            </a:pPr>
            <a:r>
              <a:rPr lang="en-US" b="1" dirty="0"/>
              <a:t>2- </a:t>
            </a:r>
            <a:r>
              <a:rPr lang="en-US" dirty="0"/>
              <a:t>Wastage is much minimum. </a:t>
            </a:r>
          </a:p>
          <a:p>
            <a:pPr marL="109728" indent="0">
              <a:buNone/>
            </a:pPr>
            <a:r>
              <a:rPr lang="en-US" b="1" dirty="0"/>
              <a:t>3- </a:t>
            </a:r>
            <a:r>
              <a:rPr lang="en-US" dirty="0"/>
              <a:t>As raw materials are purchased on a large scale, higher margin of profits are available, while purchasing them. </a:t>
            </a:r>
          </a:p>
          <a:p>
            <a:pPr marL="109728" indent="0">
              <a:buNone/>
            </a:pPr>
            <a:r>
              <a:rPr lang="en-US" b="1" dirty="0"/>
              <a:t>4- </a:t>
            </a:r>
            <a:r>
              <a:rPr lang="en-US" dirty="0"/>
              <a:t>Sales promotion and advertising do not prove to be costly as their expenses are spread over thousands of articles produced, hence cost per unit is low. </a:t>
            </a:r>
          </a:p>
          <a:p>
            <a:pPr marL="109728" indent="0">
              <a:buNone/>
            </a:pPr>
            <a:r>
              <a:rPr lang="en-US" b="1" dirty="0"/>
              <a:t>5- </a:t>
            </a:r>
            <a:r>
              <a:rPr lang="en-US" dirty="0"/>
              <a:t>Only few skilled and rest semi-skilled workers are required hence </a:t>
            </a:r>
            <a:r>
              <a:rPr lang="en-US" dirty="0" err="1"/>
              <a:t>labour</a:t>
            </a:r>
            <a:r>
              <a:rPr lang="en-US" dirty="0"/>
              <a:t> cost is reduced. </a:t>
            </a:r>
          </a:p>
          <a:p>
            <a:endParaRPr lang="en-US" dirty="0"/>
          </a:p>
        </p:txBody>
      </p:sp>
      <p:sp>
        <p:nvSpPr>
          <p:cNvPr id="4" name="Content Placeholder 1"/>
          <p:cNvSpPr txBox="1">
            <a:spLocks/>
          </p:cNvSpPr>
          <p:nvPr/>
        </p:nvSpPr>
        <p:spPr>
          <a:xfrm>
            <a:off x="609600" y="1427018"/>
            <a:ext cx="3810000" cy="4525963"/>
          </a:xfrm>
          <a:prstGeom prst="rect">
            <a:avLst/>
          </a:prstGeom>
        </p:spPr>
        <p:txBody>
          <a:bodyPr vert="horz">
            <a:norm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endParaRPr lang="en-US" dirty="0"/>
          </a:p>
        </p:txBody>
      </p:sp>
      <p:sp>
        <p:nvSpPr>
          <p:cNvPr id="5" name="Rectangle 4"/>
          <p:cNvSpPr/>
          <p:nvPr/>
        </p:nvSpPr>
        <p:spPr>
          <a:xfrm>
            <a:off x="4876799" y="457200"/>
            <a:ext cx="3886201" cy="5909310"/>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US" b="1" dirty="0"/>
              <a:t>Disadvantages: </a:t>
            </a:r>
            <a:endParaRPr lang="en-US" dirty="0"/>
          </a:p>
          <a:p>
            <a:r>
              <a:rPr lang="en-US" b="1" dirty="0"/>
              <a:t>1- </a:t>
            </a:r>
            <a:r>
              <a:rPr lang="en-US" dirty="0"/>
              <a:t>During the period of less demand heavy losses on the invested capital may take place. </a:t>
            </a:r>
          </a:p>
          <a:p>
            <a:r>
              <a:rPr lang="en-US" b="1" dirty="0"/>
              <a:t>2- </a:t>
            </a:r>
            <a:r>
              <a:rPr lang="en-US" dirty="0"/>
              <a:t>Because of all the machines used are one purpose machines therefore, this type of production is not changeable to other type of production. </a:t>
            </a:r>
          </a:p>
          <a:p>
            <a:r>
              <a:rPr lang="en-US" b="1" dirty="0"/>
              <a:t>3- </a:t>
            </a:r>
            <a:r>
              <a:rPr lang="en-US" dirty="0"/>
              <a:t>Most of the workers handle only particular operation. They may get skill in their job but after sometime they feel bored with the repetition of same type of work. </a:t>
            </a:r>
          </a:p>
          <a:p>
            <a:r>
              <a:rPr lang="en-US" b="1" dirty="0"/>
              <a:t>4- </a:t>
            </a:r>
            <a:r>
              <a:rPr lang="en-US" dirty="0"/>
              <a:t>As this type of production is on large scale, consequently it cannot fulfill individual taste. It produces things of standardized from which are demanded on a large scale. </a:t>
            </a:r>
          </a:p>
        </p:txBody>
      </p:sp>
      <p:sp>
        <p:nvSpPr>
          <p:cNvPr id="6" name="Slide Number Placeholder 5"/>
          <p:cNvSpPr>
            <a:spLocks noGrp="1"/>
          </p:cNvSpPr>
          <p:nvPr>
            <p:ph type="sldNum" sz="quarter" idx="12"/>
          </p:nvPr>
        </p:nvSpPr>
        <p:spPr/>
        <p:txBody>
          <a:bodyPr/>
          <a:lstStyle/>
          <a:p>
            <a:fld id="{791BBA91-D9FC-47CC-913E-E61311D3F80C}" type="slidenum">
              <a:rPr lang="en-US" smtClean="0"/>
              <a:t>16</a:t>
            </a:fld>
            <a:endParaRPr lang="en-US"/>
          </a:p>
        </p:txBody>
      </p:sp>
    </p:spTree>
    <p:extLst>
      <p:ext uri="{BB962C8B-B14F-4D97-AF65-F5344CB8AC3E}">
        <p14:creationId xmlns:p14="http://schemas.microsoft.com/office/powerpoint/2010/main" val="40968019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77500" lnSpcReduction="20000"/>
          </a:bodyPr>
          <a:lstStyle/>
          <a:p>
            <a:pPr marL="109728" indent="0">
              <a:buNone/>
            </a:pPr>
            <a:r>
              <a:rPr lang="en-US" b="1" dirty="0"/>
              <a:t>(d) Process production :</a:t>
            </a:r>
          </a:p>
          <a:p>
            <a:r>
              <a:rPr lang="en-US" dirty="0"/>
              <a:t>In this type of production, the plant and its equipment and layout have been primarily designed to manufacture the desired product. Examples of such production are automobiles, chemical plants, fertilizer plants etc. Unlike other production systems, switch over to other product is very difficult and costly affair especially when special.</a:t>
            </a:r>
          </a:p>
          <a:p>
            <a:pPr marL="109728" indent="0">
              <a:buNone/>
            </a:pPr>
            <a:endParaRPr lang="en-US" b="1" dirty="0" smtClean="0">
              <a:solidFill>
                <a:srgbClr val="FF0000"/>
              </a:solidFill>
            </a:endParaRPr>
          </a:p>
          <a:p>
            <a:pPr marL="109728" indent="0">
              <a:buNone/>
            </a:pPr>
            <a:r>
              <a:rPr lang="en-US" b="1" dirty="0" smtClean="0">
                <a:solidFill>
                  <a:srgbClr val="FF0000"/>
                </a:solidFill>
              </a:rPr>
              <a:t>Industrial </a:t>
            </a:r>
            <a:r>
              <a:rPr lang="en-US" b="1" dirty="0">
                <a:solidFill>
                  <a:srgbClr val="FF0000"/>
                </a:solidFill>
              </a:rPr>
              <a:t>or production </a:t>
            </a:r>
            <a:r>
              <a:rPr lang="en-US" b="1" dirty="0" smtClean="0">
                <a:solidFill>
                  <a:srgbClr val="FF0000"/>
                </a:solidFill>
              </a:rPr>
              <a:t>management</a:t>
            </a:r>
          </a:p>
          <a:p>
            <a:pPr marL="109728" indent="0">
              <a:buNone/>
            </a:pPr>
            <a:endParaRPr lang="en-US" b="1" dirty="0">
              <a:solidFill>
                <a:srgbClr val="FF0000"/>
              </a:solidFill>
            </a:endParaRPr>
          </a:p>
          <a:p>
            <a:r>
              <a:rPr lang="en-US" b="1" dirty="0"/>
              <a:t>Production management </a:t>
            </a:r>
            <a:r>
              <a:rPr lang="en-US" dirty="0"/>
              <a:t>is a branch of general management which is concerned with production activities.</a:t>
            </a:r>
          </a:p>
          <a:p>
            <a:r>
              <a:rPr lang="en-US" b="1" dirty="0"/>
              <a:t>Operation management </a:t>
            </a:r>
            <a:r>
              <a:rPr lang="en-US" dirty="0"/>
              <a:t>can be defined as the management of the conversation process, which converts land, </a:t>
            </a:r>
            <a:r>
              <a:rPr lang="en-US" dirty="0" err="1"/>
              <a:t>labour</a:t>
            </a:r>
            <a:r>
              <a:rPr lang="en-US" dirty="0"/>
              <a:t>, capital, and management inputs into desired outputs of goods and services.</a:t>
            </a:r>
          </a:p>
        </p:txBody>
      </p:sp>
      <p:sp>
        <p:nvSpPr>
          <p:cNvPr id="4" name="Slide Number Placeholder 3"/>
          <p:cNvSpPr>
            <a:spLocks noGrp="1"/>
          </p:cNvSpPr>
          <p:nvPr>
            <p:ph type="sldNum" sz="quarter" idx="12"/>
          </p:nvPr>
        </p:nvSpPr>
        <p:spPr/>
        <p:txBody>
          <a:bodyPr/>
          <a:lstStyle/>
          <a:p>
            <a:fld id="{791BBA91-D9FC-47CC-913E-E61311D3F80C}" type="slidenum">
              <a:rPr lang="en-US" smtClean="0"/>
              <a:t>17</a:t>
            </a:fld>
            <a:endParaRPr lang="en-US"/>
          </a:p>
        </p:txBody>
      </p:sp>
    </p:spTree>
    <p:extLst>
      <p:ext uri="{BB962C8B-B14F-4D97-AF65-F5344CB8AC3E}">
        <p14:creationId xmlns:p14="http://schemas.microsoft.com/office/powerpoint/2010/main" val="27018470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85000" lnSpcReduction="10000"/>
          </a:bodyPr>
          <a:lstStyle/>
          <a:p>
            <a:pPr marL="109728" indent="0">
              <a:buNone/>
            </a:pPr>
            <a:r>
              <a:rPr lang="en-US" sz="2800" b="1" u="sng" dirty="0">
                <a:solidFill>
                  <a:schemeClr val="accent3"/>
                </a:solidFill>
                <a:latin typeface="Times New Roman"/>
              </a:rPr>
              <a:t>Scope of production </a:t>
            </a:r>
            <a:r>
              <a:rPr lang="en-US" sz="2800" b="1" u="sng" dirty="0" smtClean="0">
                <a:solidFill>
                  <a:schemeClr val="accent3"/>
                </a:solidFill>
                <a:latin typeface="Times New Roman"/>
              </a:rPr>
              <a:t>management:-</a:t>
            </a:r>
          </a:p>
          <a:p>
            <a:pPr marL="109728" indent="0">
              <a:buNone/>
            </a:pPr>
            <a:endParaRPr lang="en-US" sz="2800" b="1" u="sng" dirty="0">
              <a:solidFill>
                <a:schemeClr val="accent3"/>
              </a:solidFill>
              <a:latin typeface="Times New Roman"/>
            </a:endParaRPr>
          </a:p>
          <a:p>
            <a:pPr marL="109728" indent="0">
              <a:buNone/>
            </a:pPr>
            <a:r>
              <a:rPr lang="en-US" sz="2800" b="1" dirty="0" smtClean="0">
                <a:latin typeface="Times New Roman"/>
              </a:rPr>
              <a:t>1</a:t>
            </a:r>
            <a:r>
              <a:rPr lang="en-US" sz="2800" b="1" dirty="0">
                <a:latin typeface="Times New Roman"/>
              </a:rPr>
              <a:t>. Relating to designing of production system: </a:t>
            </a:r>
            <a:r>
              <a:rPr lang="en-US" sz="2800" dirty="0">
                <a:latin typeface="Times New Roman"/>
              </a:rPr>
              <a:t>these activities concern the production engineering, and include design of tools and jigs ; design, development and installation of equipment, and selection and optimization of the size of the firm. Selection of plant location, plant layout, materials handling systems are functions of production engineering. The problems of human factor, and research and development are also considered.</a:t>
            </a:r>
          </a:p>
          <a:p>
            <a:pPr marL="109728" indent="0">
              <a:buNone/>
            </a:pPr>
            <a:r>
              <a:rPr lang="en-US" sz="2800" b="1" dirty="0">
                <a:latin typeface="Times New Roman"/>
              </a:rPr>
              <a:t>2. Relating to analysis and control of production operation: </a:t>
            </a:r>
            <a:r>
              <a:rPr lang="en-US" sz="2800" dirty="0">
                <a:latin typeface="Times New Roman"/>
              </a:rPr>
              <a:t>these activities include production planning, production control. Production control activities are looked after at three levels: control of inventory, control of flow of materials, and control of work -in- progress. Other controls to be looked into are quality control, cost control and </a:t>
            </a:r>
            <a:r>
              <a:rPr lang="en-US" sz="2800" dirty="0" err="1">
                <a:latin typeface="Times New Roman"/>
              </a:rPr>
              <a:t>labour</a:t>
            </a:r>
            <a:r>
              <a:rPr lang="en-US" sz="2800" dirty="0">
                <a:latin typeface="Times New Roman"/>
              </a:rPr>
              <a:t> control.</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18</a:t>
            </a:fld>
            <a:endParaRPr lang="en-US"/>
          </a:p>
        </p:txBody>
      </p:sp>
    </p:spTree>
    <p:extLst>
      <p:ext uri="{BB962C8B-B14F-4D97-AF65-F5344CB8AC3E}">
        <p14:creationId xmlns:p14="http://schemas.microsoft.com/office/powerpoint/2010/main" val="137464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92500" lnSpcReduction="10000"/>
          </a:bodyPr>
          <a:lstStyle/>
          <a:p>
            <a:pPr marL="109728" indent="0">
              <a:buNone/>
            </a:pPr>
            <a:r>
              <a:rPr lang="en-US" b="1" dirty="0"/>
              <a:t>Value added process </a:t>
            </a:r>
            <a:endParaRPr lang="en-US" b="1" dirty="0" smtClean="0"/>
          </a:p>
          <a:p>
            <a:pPr marL="109728" indent="0">
              <a:buNone/>
            </a:pPr>
            <a:r>
              <a:rPr lang="en-US" dirty="0" smtClean="0"/>
              <a:t>All </a:t>
            </a:r>
            <a:r>
              <a:rPr lang="en-US" dirty="0"/>
              <a:t>operations add value to the object thereby enhancing its usefulness. In view of this, we can define an operation as "the process of changing inputs into outputs and thereby adding value to some entity".</a:t>
            </a:r>
          </a:p>
          <a:p>
            <a:pPr marL="109728" indent="0">
              <a:buNone/>
            </a:pPr>
            <a:r>
              <a:rPr lang="en-US" b="1" dirty="0"/>
              <a:t>Systems approach to production management</a:t>
            </a:r>
          </a:p>
          <a:p>
            <a:pPr marL="109728" indent="0">
              <a:buNone/>
            </a:pPr>
            <a:r>
              <a:rPr lang="en-US" dirty="0"/>
              <a:t>A system can be defined as an orderly arrangement of components like, men, materials, money, machine and environment that are inter-related and act and interact with one another to perform task or function in a particular environment. </a:t>
            </a:r>
            <a:endParaRPr lang="en-US" dirty="0" smtClean="0"/>
          </a:p>
          <a:p>
            <a:pPr marL="109728" indent="0">
              <a:buNone/>
            </a:pPr>
            <a:r>
              <a:rPr lang="en-US" dirty="0" smtClean="0"/>
              <a:t>A </a:t>
            </a:r>
            <a:r>
              <a:rPr lang="en-US" dirty="0"/>
              <a:t>system is composed of elements or sub-</a:t>
            </a:r>
          </a:p>
        </p:txBody>
      </p:sp>
      <p:sp>
        <p:nvSpPr>
          <p:cNvPr id="4" name="Slide Number Placeholder 3"/>
          <p:cNvSpPr>
            <a:spLocks noGrp="1"/>
          </p:cNvSpPr>
          <p:nvPr>
            <p:ph type="sldNum" sz="quarter" idx="12"/>
          </p:nvPr>
        </p:nvSpPr>
        <p:spPr/>
        <p:txBody>
          <a:bodyPr/>
          <a:lstStyle/>
          <a:p>
            <a:fld id="{791BBA91-D9FC-47CC-913E-E61311D3F80C}" type="slidenum">
              <a:rPr lang="en-US" smtClean="0"/>
              <a:t>19</a:t>
            </a:fld>
            <a:endParaRPr lang="en-US"/>
          </a:p>
        </p:txBody>
      </p:sp>
    </p:spTree>
    <p:extLst>
      <p:ext uri="{BB962C8B-B14F-4D97-AF65-F5344CB8AC3E}">
        <p14:creationId xmlns:p14="http://schemas.microsoft.com/office/powerpoint/2010/main" val="31086644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109728" indent="0">
              <a:buNone/>
            </a:pPr>
            <a:r>
              <a:rPr lang="en-US" b="0" i="0" u="none" strike="noStrike" baseline="0" dirty="0" smtClean="0">
                <a:latin typeface="Wingdings"/>
              </a:rPr>
              <a:t> </a:t>
            </a:r>
            <a:r>
              <a:rPr lang="en-US" b="1" i="1" u="none" strike="noStrike" baseline="0" dirty="0" smtClean="0">
                <a:latin typeface="Times New Roman"/>
              </a:rPr>
              <a:t>Study of Industrial Management</a:t>
            </a:r>
          </a:p>
          <a:p>
            <a:pPr marL="109728" indent="0">
              <a:buNone/>
            </a:pPr>
            <a:r>
              <a:rPr lang="en-US" b="0" i="0" u="none" strike="noStrike" baseline="0" dirty="0" smtClean="0">
                <a:latin typeface="Wingdings"/>
              </a:rPr>
              <a:t> </a:t>
            </a:r>
            <a:r>
              <a:rPr lang="en-US" b="1" i="1" u="none" strike="noStrike" baseline="0" dirty="0" smtClean="0">
                <a:latin typeface="Times New Roman"/>
              </a:rPr>
              <a:t>Production</a:t>
            </a:r>
          </a:p>
          <a:p>
            <a:pPr marL="109728" indent="0">
              <a:buNone/>
            </a:pPr>
            <a:r>
              <a:rPr lang="en-US" b="0" i="0" u="none" strike="noStrike" baseline="0" dirty="0" smtClean="0">
                <a:latin typeface="Wingdings"/>
              </a:rPr>
              <a:t> </a:t>
            </a:r>
            <a:r>
              <a:rPr lang="en-US" b="1" i="1" u="none" strike="noStrike" baseline="0" dirty="0" smtClean="0">
                <a:latin typeface="Times New Roman"/>
              </a:rPr>
              <a:t>Engineering Economics</a:t>
            </a:r>
          </a:p>
          <a:p>
            <a:pPr marL="109728" indent="0">
              <a:buNone/>
            </a:pPr>
            <a:r>
              <a:rPr lang="en-US" b="0" i="0" u="none" strike="noStrike" baseline="0" dirty="0" smtClean="0">
                <a:latin typeface="Wingdings"/>
              </a:rPr>
              <a:t> </a:t>
            </a:r>
            <a:r>
              <a:rPr lang="en-US" b="1" i="1" u="none" strike="noStrike" baseline="0" dirty="0" smtClean="0">
                <a:latin typeface="Times New Roman"/>
              </a:rPr>
              <a:t>Maintenance Management</a:t>
            </a:r>
          </a:p>
          <a:p>
            <a:pPr marL="109728" indent="0">
              <a:buNone/>
            </a:pPr>
            <a:r>
              <a:rPr lang="en-US" b="0" i="0" u="none" strike="noStrike" baseline="0" dirty="0" smtClean="0">
                <a:latin typeface="Wingdings"/>
              </a:rPr>
              <a:t> </a:t>
            </a:r>
            <a:r>
              <a:rPr lang="en-US" b="1" i="1" u="none" strike="noStrike" baseline="0" dirty="0" smtClean="0">
                <a:latin typeface="Times New Roman"/>
              </a:rPr>
              <a:t>Depreciation</a:t>
            </a:r>
          </a:p>
          <a:p>
            <a:pPr marL="109728" indent="0">
              <a:buNone/>
            </a:pPr>
            <a:r>
              <a:rPr lang="en-US" b="0" i="0" u="none" strike="noStrike" baseline="0" dirty="0" smtClean="0">
                <a:latin typeface="Wingdings"/>
              </a:rPr>
              <a:t> </a:t>
            </a:r>
            <a:r>
              <a:rPr lang="en-US" b="1" i="1" u="none" strike="noStrike" baseline="0" dirty="0" smtClean="0">
                <a:latin typeface="Times New Roman"/>
              </a:rPr>
              <a:t>Quality Assurance</a:t>
            </a:r>
          </a:p>
          <a:p>
            <a:pPr marL="109728" indent="0">
              <a:buNone/>
            </a:pPr>
            <a:r>
              <a:rPr lang="en-US" b="0" i="0" u="none" strike="noStrike" baseline="0" dirty="0" smtClean="0">
                <a:latin typeface="Wingdings"/>
              </a:rPr>
              <a:t> </a:t>
            </a:r>
            <a:r>
              <a:rPr lang="en-US" b="1" i="1" u="none" strike="noStrike" baseline="0" dirty="0" smtClean="0">
                <a:latin typeface="Times New Roman"/>
              </a:rPr>
              <a:t>International Organization For Standardization (I.S.O)</a:t>
            </a:r>
            <a:endParaRPr lang="en-US" dirty="0"/>
          </a:p>
        </p:txBody>
      </p:sp>
      <p:sp>
        <p:nvSpPr>
          <p:cNvPr id="2" name="Title 1"/>
          <p:cNvSpPr>
            <a:spLocks noGrp="1"/>
          </p:cNvSpPr>
          <p:nvPr>
            <p:ph type="title"/>
          </p:nvPr>
        </p:nvSpPr>
        <p:spPr/>
        <p:txBody>
          <a:bodyPr>
            <a:normAutofit fontScale="90000"/>
          </a:bodyPr>
          <a:lstStyle/>
          <a:p>
            <a:r>
              <a:rPr lang="en-US" dirty="0" smtClean="0"/>
              <a:t>Contents</a:t>
            </a:r>
            <a:br>
              <a:rPr lang="en-US" dirty="0" smtClean="0"/>
            </a:br>
            <a:endParaRPr lang="en-US" dirty="0"/>
          </a:p>
        </p:txBody>
      </p:sp>
      <p:sp>
        <p:nvSpPr>
          <p:cNvPr id="5" name="Slide Number Placeholder 4"/>
          <p:cNvSpPr>
            <a:spLocks noGrp="1"/>
          </p:cNvSpPr>
          <p:nvPr>
            <p:ph type="sldNum" sz="quarter" idx="12"/>
          </p:nvPr>
        </p:nvSpPr>
        <p:spPr/>
        <p:txBody>
          <a:bodyPr/>
          <a:lstStyle/>
          <a:p>
            <a:fld id="{791BBA91-D9FC-47CC-913E-E61311D3F80C}" type="slidenum">
              <a:rPr lang="en-US" smtClean="0"/>
              <a:t>2</a:t>
            </a:fld>
            <a:endParaRPr lang="en-US"/>
          </a:p>
        </p:txBody>
      </p:sp>
    </p:spTree>
    <p:extLst>
      <p:ext uri="{BB962C8B-B14F-4D97-AF65-F5344CB8AC3E}">
        <p14:creationId xmlns:p14="http://schemas.microsoft.com/office/powerpoint/2010/main" val="32510802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marL="109728" indent="0">
              <a:buNone/>
            </a:pPr>
            <a:r>
              <a:rPr lang="en-US" dirty="0"/>
              <a:t>systems that are related and dependent upon each other. A systems approach is a systematic and organized approach to get the task accomplished more efficiently, effectively and economically. A system can be considered as a structure of sub-system, each having the following characteristics:</a:t>
            </a:r>
          </a:p>
          <a:p>
            <a:pPr marL="109728" indent="0">
              <a:buNone/>
            </a:pPr>
            <a:r>
              <a:rPr lang="en-US" b="1" dirty="0"/>
              <a:t>(a) </a:t>
            </a:r>
            <a:r>
              <a:rPr lang="en-US" dirty="0"/>
              <a:t>Inputs</a:t>
            </a:r>
          </a:p>
          <a:p>
            <a:pPr marL="109728" indent="0">
              <a:buNone/>
            </a:pPr>
            <a:r>
              <a:rPr lang="en-US" b="1" dirty="0"/>
              <a:t>(b) </a:t>
            </a:r>
            <a:r>
              <a:rPr lang="en-US" dirty="0"/>
              <a:t>Transformation( conversation) process</a:t>
            </a:r>
          </a:p>
          <a:p>
            <a:pPr marL="109728" indent="0">
              <a:buNone/>
            </a:pPr>
            <a:r>
              <a:rPr lang="en-US" b="1" dirty="0"/>
              <a:t>(c) </a:t>
            </a:r>
            <a:r>
              <a:rPr lang="en-US" dirty="0"/>
              <a:t>Output</a:t>
            </a:r>
          </a:p>
          <a:p>
            <a:pPr marL="109728" indent="0">
              <a:buNone/>
            </a:pPr>
            <a:r>
              <a:rPr lang="en-US" b="1" dirty="0"/>
              <a:t>(d) </a:t>
            </a:r>
            <a:r>
              <a:rPr lang="en-US" dirty="0"/>
              <a:t>Feed back</a:t>
            </a:r>
          </a:p>
        </p:txBody>
      </p:sp>
      <p:sp>
        <p:nvSpPr>
          <p:cNvPr id="4" name="Slide Number Placeholder 3"/>
          <p:cNvSpPr>
            <a:spLocks noGrp="1"/>
          </p:cNvSpPr>
          <p:nvPr>
            <p:ph type="sldNum" sz="quarter" idx="12"/>
          </p:nvPr>
        </p:nvSpPr>
        <p:spPr/>
        <p:txBody>
          <a:bodyPr/>
          <a:lstStyle/>
          <a:p>
            <a:fld id="{791BBA91-D9FC-47CC-913E-E61311D3F80C}" type="slidenum">
              <a:rPr lang="en-US" smtClean="0"/>
              <a:t>20</a:t>
            </a:fld>
            <a:endParaRPr lang="en-US"/>
          </a:p>
        </p:txBody>
      </p:sp>
    </p:spTree>
    <p:extLst>
      <p:ext uri="{BB962C8B-B14F-4D97-AF65-F5344CB8AC3E}">
        <p14:creationId xmlns:p14="http://schemas.microsoft.com/office/powerpoint/2010/main" val="1208915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7924800" cy="3629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057400" y="5181600"/>
            <a:ext cx="4572000" cy="646331"/>
          </a:xfrm>
          <a:prstGeom prst="rect">
            <a:avLst/>
          </a:prstGeom>
        </p:spPr>
        <p:txBody>
          <a:bodyPr>
            <a:spAutoFit/>
          </a:bodyPr>
          <a:lstStyle/>
          <a:p>
            <a:r>
              <a:rPr lang="en-US" dirty="0"/>
              <a:t>FIG-3 Conceptual </a:t>
            </a:r>
            <a:r>
              <a:rPr lang="en-US" dirty="0" smtClean="0"/>
              <a:t>model </a:t>
            </a:r>
            <a:r>
              <a:rPr lang="en-US" dirty="0"/>
              <a:t>of production management</a:t>
            </a:r>
          </a:p>
        </p:txBody>
      </p:sp>
      <p:sp>
        <p:nvSpPr>
          <p:cNvPr id="3" name="Slide Number Placeholder 2"/>
          <p:cNvSpPr>
            <a:spLocks noGrp="1"/>
          </p:cNvSpPr>
          <p:nvPr>
            <p:ph type="sldNum" sz="quarter" idx="12"/>
          </p:nvPr>
        </p:nvSpPr>
        <p:spPr/>
        <p:txBody>
          <a:bodyPr/>
          <a:lstStyle/>
          <a:p>
            <a:fld id="{791BBA91-D9FC-47CC-913E-E61311D3F80C}" type="slidenum">
              <a:rPr lang="en-US" smtClean="0"/>
              <a:t>21</a:t>
            </a:fld>
            <a:endParaRPr lang="en-US"/>
          </a:p>
        </p:txBody>
      </p:sp>
    </p:spTree>
    <p:extLst>
      <p:ext uri="{BB962C8B-B14F-4D97-AF65-F5344CB8AC3E}">
        <p14:creationId xmlns:p14="http://schemas.microsoft.com/office/powerpoint/2010/main" val="10566128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 systems model of the organization has several sub-systems as shown in the below figure. </a:t>
            </a:r>
            <a:endParaRPr lang="en-US" dirty="0" smtClean="0"/>
          </a:p>
          <a:p>
            <a:r>
              <a:rPr lang="en-US" dirty="0" smtClean="0"/>
              <a:t>Any </a:t>
            </a:r>
            <a:r>
              <a:rPr lang="en-US" dirty="0"/>
              <a:t>business organization has finance, marketing, accounting, personnel, engineering, purchasing, and distribution systems besides operations system. </a:t>
            </a:r>
            <a:endParaRPr lang="en-US" dirty="0" smtClean="0"/>
          </a:p>
          <a:p>
            <a:r>
              <a:rPr lang="en-US" dirty="0" smtClean="0"/>
              <a:t>All </a:t>
            </a:r>
            <a:r>
              <a:rPr lang="en-US" dirty="0"/>
              <a:t>these systems are interrelated to one another in many ways.</a:t>
            </a:r>
          </a:p>
        </p:txBody>
      </p:sp>
      <p:sp>
        <p:nvSpPr>
          <p:cNvPr id="5" name="Slide Number Placeholder 4"/>
          <p:cNvSpPr>
            <a:spLocks noGrp="1"/>
          </p:cNvSpPr>
          <p:nvPr>
            <p:ph type="sldNum" sz="quarter" idx="12"/>
          </p:nvPr>
        </p:nvSpPr>
        <p:spPr/>
        <p:txBody>
          <a:bodyPr/>
          <a:lstStyle/>
          <a:p>
            <a:fld id="{791BBA91-D9FC-47CC-913E-E61311D3F80C}" type="slidenum">
              <a:rPr lang="en-US" smtClean="0"/>
              <a:t>22</a:t>
            </a:fld>
            <a:endParaRPr lang="en-US"/>
          </a:p>
        </p:txBody>
      </p:sp>
    </p:spTree>
    <p:extLst>
      <p:ext uri="{BB962C8B-B14F-4D97-AF65-F5344CB8AC3E}">
        <p14:creationId xmlns:p14="http://schemas.microsoft.com/office/powerpoint/2010/main" val="32098241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23</a:t>
            </a:fld>
            <a:endParaRPr lang="en-US"/>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990600"/>
            <a:ext cx="7705725"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295400" y="4876800"/>
            <a:ext cx="6400800" cy="646331"/>
          </a:xfrm>
          <a:prstGeom prst="rect">
            <a:avLst/>
          </a:prstGeom>
        </p:spPr>
        <p:txBody>
          <a:bodyPr wrap="square">
            <a:spAutoFit/>
          </a:bodyPr>
          <a:lstStyle/>
          <a:p>
            <a:r>
              <a:rPr lang="en-US" b="1" dirty="0" smtClean="0">
                <a:latin typeface="Times New Roman" panose="02020603050405020304" pitchFamily="18" charset="0"/>
                <a:cs typeface="Times New Roman" panose="02020603050405020304" pitchFamily="18" charset="0"/>
              </a:rPr>
              <a:t>Figure (3) A </a:t>
            </a:r>
            <a:r>
              <a:rPr lang="en-US" b="1" dirty="0">
                <a:latin typeface="Times New Roman" panose="02020603050405020304" pitchFamily="18" charset="0"/>
                <a:cs typeface="Times New Roman" panose="02020603050405020304" pitchFamily="18" charset="0"/>
              </a:rPr>
              <a:t>systems view of a business organization indicating its sub-systems</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836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t>Production Competitiveness </a:t>
            </a:r>
            <a:r>
              <a:rPr lang="en-US" b="1" dirty="0" smtClean="0"/>
              <a:t>in </a:t>
            </a:r>
            <a:r>
              <a:rPr lang="en-US" b="1" dirty="0"/>
              <a:t>function</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24</a:t>
            </a:fld>
            <a:endParaRPr lang="en-US"/>
          </a:p>
        </p:txBody>
      </p:sp>
      <p:sp>
        <p:nvSpPr>
          <p:cNvPr id="6" name="Rectangle 5"/>
          <p:cNvSpPr/>
          <p:nvPr/>
        </p:nvSpPr>
        <p:spPr>
          <a:xfrm>
            <a:off x="1219200" y="2743200"/>
            <a:ext cx="6629400" cy="2308324"/>
          </a:xfrm>
          <a:prstGeom prst="rect">
            <a:avLst/>
          </a:prstGeom>
        </p:spPr>
        <p:txBody>
          <a:bodyPr wrap="square">
            <a:spAutoFit/>
          </a:bodyPr>
          <a:lstStyle/>
          <a:p>
            <a:r>
              <a:rPr lang="en-US" dirty="0"/>
              <a:t>In order to compete in the global market, there are four dimensions of competitiveness that measure the effectiveness of the production function. These four dimensions are:</a:t>
            </a:r>
          </a:p>
          <a:p>
            <a:r>
              <a:rPr lang="en-US" b="1" dirty="0"/>
              <a:t>1. </a:t>
            </a:r>
            <a:r>
              <a:rPr lang="en-US" dirty="0"/>
              <a:t>Cost</a:t>
            </a:r>
          </a:p>
          <a:p>
            <a:r>
              <a:rPr lang="en-US" b="1" dirty="0"/>
              <a:t>2. </a:t>
            </a:r>
            <a:r>
              <a:rPr lang="en-US" dirty="0"/>
              <a:t>Quality</a:t>
            </a:r>
          </a:p>
          <a:p>
            <a:r>
              <a:rPr lang="en-US" b="1" dirty="0"/>
              <a:t>3. </a:t>
            </a:r>
            <a:r>
              <a:rPr lang="en-US" dirty="0"/>
              <a:t>Dependability as a supplier </a:t>
            </a:r>
            <a:endParaRPr lang="en-US" dirty="0" smtClean="0"/>
          </a:p>
          <a:p>
            <a:r>
              <a:rPr lang="en-US" b="1" dirty="0" smtClean="0"/>
              <a:t>4</a:t>
            </a:r>
            <a:r>
              <a:rPr lang="en-US" b="1" dirty="0"/>
              <a:t>. </a:t>
            </a:r>
            <a:r>
              <a:rPr lang="en-US" dirty="0"/>
              <a:t>Flexibility</a:t>
            </a:r>
          </a:p>
        </p:txBody>
      </p:sp>
    </p:spTree>
    <p:extLst>
      <p:ext uri="{BB962C8B-B14F-4D97-AF65-F5344CB8AC3E}">
        <p14:creationId xmlns:p14="http://schemas.microsoft.com/office/powerpoint/2010/main" val="390416577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70000" lnSpcReduction="20000"/>
          </a:bodyPr>
          <a:lstStyle/>
          <a:p>
            <a:pPr marL="109728" indent="0">
              <a:buNone/>
            </a:pPr>
            <a:r>
              <a:rPr lang="en-US" dirty="0">
                <a:solidFill>
                  <a:srgbClr val="FF0000"/>
                </a:solidFill>
              </a:rPr>
              <a:t>1-Cost</a:t>
            </a:r>
            <a:r>
              <a:rPr lang="en-US" dirty="0"/>
              <a:t> :-Price is an important weapon used in the competitive market place. Profitability is also related to the difference between price and cost. Therefore, in order to compete on the basis of price, operations function must be capable of producing at low </a:t>
            </a:r>
            <a:r>
              <a:rPr lang="en-US" dirty="0" smtClean="0"/>
              <a:t>cost</a:t>
            </a:r>
          </a:p>
          <a:p>
            <a:pPr marL="109728" indent="0">
              <a:buNone/>
            </a:pPr>
            <a:endParaRPr lang="en-US" dirty="0"/>
          </a:p>
          <a:p>
            <a:pPr marL="109728" indent="0">
              <a:buNone/>
            </a:pPr>
            <a:r>
              <a:rPr lang="en-US" dirty="0">
                <a:solidFill>
                  <a:srgbClr val="FF0000"/>
                </a:solidFill>
              </a:rPr>
              <a:t>2-Quality</a:t>
            </a:r>
            <a:r>
              <a:rPr lang="en-US" dirty="0"/>
              <a:t> :-Due to Japanese concept of quality and dominance of Japanese market in consumer electronics, automobiles, steel, machine tools etc., more attention is being paid now-a-days on quality</a:t>
            </a:r>
            <a:r>
              <a:rPr lang="en-US" dirty="0" smtClean="0"/>
              <a:t>.</a:t>
            </a:r>
          </a:p>
          <a:p>
            <a:pPr marL="109728" indent="0">
              <a:buNone/>
            </a:pPr>
            <a:endParaRPr lang="en-US" dirty="0"/>
          </a:p>
          <a:p>
            <a:pPr marL="109728" indent="0">
              <a:buNone/>
            </a:pPr>
            <a:r>
              <a:rPr lang="en-US" dirty="0">
                <a:solidFill>
                  <a:srgbClr val="FF0000"/>
                </a:solidFill>
              </a:rPr>
              <a:t>3- Dependability </a:t>
            </a:r>
            <a:r>
              <a:rPr lang="en-US" dirty="0"/>
              <a:t>as a supplier Dependability of supply of off-the-shelf availability is considered as a strong favorable point in competitive market for an organization. Customers, </a:t>
            </a:r>
            <a:r>
              <a:rPr lang="en-US" dirty="0" err="1" smtClean="0"/>
              <a:t>sometimes,may</a:t>
            </a:r>
            <a:r>
              <a:rPr lang="en-US" dirty="0" smtClean="0"/>
              <a:t> </a:t>
            </a:r>
            <a:r>
              <a:rPr lang="en-US" dirty="0"/>
              <a:t>compromise on cost or quality in order to get on –time delivery when they need it</a:t>
            </a:r>
            <a:r>
              <a:rPr lang="en-US" dirty="0" smtClean="0"/>
              <a:t>.</a:t>
            </a:r>
          </a:p>
          <a:p>
            <a:pPr marL="109728" indent="0">
              <a:buNone/>
            </a:pPr>
            <a:endParaRPr lang="en-US" dirty="0"/>
          </a:p>
          <a:p>
            <a:pPr marL="109728" indent="0">
              <a:buNone/>
            </a:pPr>
            <a:r>
              <a:rPr lang="en-US" dirty="0">
                <a:solidFill>
                  <a:srgbClr val="FF0000"/>
                </a:solidFill>
              </a:rPr>
              <a:t>4- Flexibility </a:t>
            </a:r>
            <a:r>
              <a:rPr lang="en-US" dirty="0"/>
              <a:t>A firm must be flexible enough to meet customers' needs. Customers needs may be about service, change in specifications, change in delivery schedule etc.</a:t>
            </a:r>
          </a:p>
        </p:txBody>
      </p:sp>
      <p:sp>
        <p:nvSpPr>
          <p:cNvPr id="4" name="Slide Number Placeholder 3"/>
          <p:cNvSpPr>
            <a:spLocks noGrp="1"/>
          </p:cNvSpPr>
          <p:nvPr>
            <p:ph type="sldNum" sz="quarter" idx="12"/>
          </p:nvPr>
        </p:nvSpPr>
        <p:spPr/>
        <p:txBody>
          <a:bodyPr/>
          <a:lstStyle/>
          <a:p>
            <a:fld id="{791BBA91-D9FC-47CC-913E-E61311D3F80C}" type="slidenum">
              <a:rPr lang="en-US" smtClean="0"/>
              <a:t>25</a:t>
            </a:fld>
            <a:endParaRPr lang="en-US"/>
          </a:p>
        </p:txBody>
      </p:sp>
    </p:spTree>
    <p:extLst>
      <p:ext uri="{BB962C8B-B14F-4D97-AF65-F5344CB8AC3E}">
        <p14:creationId xmlns:p14="http://schemas.microsoft.com/office/powerpoint/2010/main" val="282262048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dirty="0" smtClean="0"/>
              <a:t>"</a:t>
            </a:r>
            <a:r>
              <a:rPr lang="en-US" i="1" dirty="0"/>
              <a:t>Productivity</a:t>
            </a:r>
            <a:r>
              <a:rPr lang="en-US" dirty="0"/>
              <a:t>" is nothing but the reduction in wastage of resources. The resources may be men, machines, material, power, time and building space etc.</a:t>
            </a:r>
          </a:p>
          <a:p>
            <a:pPr marL="109728" indent="0">
              <a:buNone/>
            </a:pPr>
            <a:r>
              <a:rPr lang="en-US" dirty="0"/>
              <a:t>It may also be defined as human Endeavour (Effort) to produce more and more with less and less inputs of resources as a result of which the benefits of production may be distributed more equally among maximum number of people</a:t>
            </a:r>
          </a:p>
        </p:txBody>
      </p:sp>
      <p:sp>
        <p:nvSpPr>
          <p:cNvPr id="4" name="Slide Number Placeholder 3"/>
          <p:cNvSpPr>
            <a:spLocks noGrp="1"/>
          </p:cNvSpPr>
          <p:nvPr>
            <p:ph type="sldNum" sz="quarter" idx="12"/>
          </p:nvPr>
        </p:nvSpPr>
        <p:spPr/>
        <p:txBody>
          <a:bodyPr/>
          <a:lstStyle/>
          <a:p>
            <a:fld id="{791BBA91-D9FC-47CC-913E-E61311D3F80C}" type="slidenum">
              <a:rPr lang="en-US" smtClean="0"/>
              <a:t>26</a:t>
            </a:fld>
            <a:endParaRPr lang="en-US"/>
          </a:p>
        </p:txBody>
      </p:sp>
      <p:sp>
        <p:nvSpPr>
          <p:cNvPr id="5" name="Title 4"/>
          <p:cNvSpPr>
            <a:spLocks noGrp="1"/>
          </p:cNvSpPr>
          <p:nvPr>
            <p:ph type="title"/>
          </p:nvPr>
        </p:nvSpPr>
        <p:spPr/>
        <p:txBody>
          <a:bodyPr>
            <a:normAutofit fontScale="90000"/>
          </a:bodyPr>
          <a:lstStyle/>
          <a:p>
            <a:r>
              <a:rPr lang="en-US" dirty="0"/>
              <a:t>Productivity</a:t>
            </a:r>
            <a:br>
              <a:rPr lang="en-US" dirty="0"/>
            </a:br>
            <a:endParaRPr lang="en-US" dirty="0"/>
          </a:p>
        </p:txBody>
      </p:sp>
    </p:spTree>
    <p:extLst>
      <p:ext uri="{BB962C8B-B14F-4D97-AF65-F5344CB8AC3E}">
        <p14:creationId xmlns:p14="http://schemas.microsoft.com/office/powerpoint/2010/main" val="23042723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buNone/>
            </a:pPr>
            <a:r>
              <a:rPr lang="en-US" sz="2800" dirty="0" smtClean="0">
                <a:latin typeface="Times New Roman"/>
              </a:rPr>
              <a:t>Sometimes</a:t>
            </a:r>
            <a:r>
              <a:rPr lang="en-US" sz="2800" dirty="0">
                <a:latin typeface="Times New Roman"/>
              </a:rPr>
              <a:t>, there arises confusion between production and productivity. It is, therefore, necessary to differentiate them, so that there may not be any confusion.</a:t>
            </a:r>
          </a:p>
          <a:p>
            <a:pPr marL="109728" indent="0">
              <a:buNone/>
            </a:pPr>
            <a:r>
              <a:rPr lang="en-US" sz="2800" dirty="0">
                <a:latin typeface="Times New Roman"/>
              </a:rPr>
              <a:t>"Production" of any commodity or service is the volume of output irrespective of the quantity or quality of resources employed to achieve that level of output. Once we put in it element of efficiency with which the resources are employed, we enter the area of productivity</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27</a:t>
            </a:fld>
            <a:endParaRPr lang="en-US"/>
          </a:p>
        </p:txBody>
      </p:sp>
      <p:sp>
        <p:nvSpPr>
          <p:cNvPr id="5" name="Title 4"/>
          <p:cNvSpPr>
            <a:spLocks noGrp="1"/>
          </p:cNvSpPr>
          <p:nvPr>
            <p:ph type="title"/>
          </p:nvPr>
        </p:nvSpPr>
        <p:spPr>
          <a:xfrm>
            <a:off x="381000" y="685800"/>
            <a:ext cx="8229600" cy="639762"/>
          </a:xfrm>
        </p:spPr>
        <p:txBody>
          <a:bodyPr>
            <a:normAutofit fontScale="90000"/>
          </a:bodyPr>
          <a:lstStyle/>
          <a:p>
            <a:pPr marL="365760" lvl="0" indent="-256032">
              <a:spcBef>
                <a:spcPts val="400"/>
              </a:spcBef>
            </a:pPr>
            <a:r>
              <a:rPr lang="en-US" sz="2800" u="sng" dirty="0">
                <a:solidFill>
                  <a:srgbClr val="FF0000"/>
                </a:solidFill>
                <a:effectLst/>
                <a:latin typeface="Times New Roman"/>
                <a:ea typeface="+mn-ea"/>
                <a:cs typeface="+mn-cs"/>
              </a:rPr>
              <a:t>Difference between </a:t>
            </a:r>
            <a:r>
              <a:rPr lang="en-US" sz="2800" i="1" u="sng" dirty="0">
                <a:solidFill>
                  <a:srgbClr val="FF0000"/>
                </a:solidFill>
                <a:effectLst/>
                <a:latin typeface="Times New Roman"/>
                <a:ea typeface="+mn-ea"/>
                <a:cs typeface="+mn-cs"/>
              </a:rPr>
              <a:t>Production </a:t>
            </a:r>
            <a:r>
              <a:rPr lang="en-US" sz="2800" u="sng" dirty="0">
                <a:solidFill>
                  <a:srgbClr val="FF0000"/>
                </a:solidFill>
                <a:effectLst/>
                <a:latin typeface="Times New Roman"/>
                <a:ea typeface="+mn-ea"/>
                <a:cs typeface="+mn-cs"/>
              </a:rPr>
              <a:t>and </a:t>
            </a:r>
            <a:r>
              <a:rPr lang="en-US" sz="2800" i="1" u="sng" dirty="0">
                <a:solidFill>
                  <a:srgbClr val="FF0000"/>
                </a:solidFill>
                <a:effectLst/>
                <a:latin typeface="Times New Roman"/>
                <a:ea typeface="+mn-ea"/>
                <a:cs typeface="+mn-cs"/>
              </a:rPr>
              <a:t>Productivity</a:t>
            </a:r>
            <a:r>
              <a:rPr lang="en-US" sz="2800" i="1" dirty="0">
                <a:solidFill>
                  <a:prstClr val="black"/>
                </a:solidFill>
                <a:effectLst/>
                <a:latin typeface="Times New Roman"/>
                <a:ea typeface="+mn-ea"/>
                <a:cs typeface="+mn-cs"/>
              </a:rPr>
              <a:t/>
            </a:r>
            <a:br>
              <a:rPr lang="en-US" sz="2800" i="1" dirty="0">
                <a:solidFill>
                  <a:prstClr val="black"/>
                </a:solidFill>
                <a:effectLst/>
                <a:latin typeface="Times New Roman"/>
                <a:ea typeface="+mn-ea"/>
                <a:cs typeface="+mn-cs"/>
              </a:rPr>
            </a:br>
            <a:endParaRPr lang="en-US" dirty="0"/>
          </a:p>
        </p:txBody>
      </p:sp>
    </p:spTree>
    <p:extLst>
      <p:ext uri="{BB962C8B-B14F-4D97-AF65-F5344CB8AC3E}">
        <p14:creationId xmlns:p14="http://schemas.microsoft.com/office/powerpoint/2010/main" val="23069786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016691"/>
          </a:xfrm>
        </p:spPr>
        <p:txBody>
          <a:bodyPr>
            <a:normAutofit fontScale="70000" lnSpcReduction="20000"/>
          </a:bodyPr>
          <a:lstStyle/>
          <a:p>
            <a:pPr marL="109728" indent="0">
              <a:buNone/>
            </a:pPr>
            <a:endParaRPr lang="en-US" dirty="0" smtClean="0"/>
          </a:p>
          <a:p>
            <a:pPr marL="109728" indent="0">
              <a:buNone/>
            </a:pPr>
            <a:r>
              <a:rPr lang="en-US" dirty="0" smtClean="0"/>
              <a:t>A </a:t>
            </a:r>
            <a:r>
              <a:rPr lang="en-US" dirty="0"/>
              <a:t>good industrial management is that which can steer through different problems and is capable of achieving its fixed targets. Some of the important qualities of the management are:</a:t>
            </a:r>
          </a:p>
          <a:p>
            <a:pPr marL="109728" indent="0">
              <a:buNone/>
            </a:pPr>
            <a:endParaRPr lang="en-US" dirty="0" smtClean="0"/>
          </a:p>
          <a:p>
            <a:pPr marL="109728" indent="0">
              <a:buNone/>
            </a:pPr>
            <a:r>
              <a:rPr lang="en-US" dirty="0" smtClean="0"/>
              <a:t>1- </a:t>
            </a:r>
            <a:r>
              <a:rPr lang="en-US" dirty="0"/>
              <a:t>Collection and analysis of data. It should go on collecting the data about the products, its manufacturing including trends of sales, availability of raw materials etc</a:t>
            </a:r>
            <a:r>
              <a:rPr lang="en-US" dirty="0" smtClean="0"/>
              <a:t>.</a:t>
            </a:r>
          </a:p>
          <a:p>
            <a:pPr marL="109728" indent="0">
              <a:buNone/>
            </a:pPr>
            <a:endParaRPr lang="en-US" dirty="0"/>
          </a:p>
          <a:p>
            <a:pPr marL="109728" indent="0">
              <a:buNone/>
            </a:pPr>
            <a:r>
              <a:rPr lang="en-US" dirty="0"/>
              <a:t>2- Proper research. It should have properly equipped research wing</a:t>
            </a:r>
            <a:r>
              <a:rPr lang="en-US" dirty="0" smtClean="0"/>
              <a:t>.</a:t>
            </a:r>
          </a:p>
          <a:p>
            <a:pPr marL="109728" indent="0">
              <a:buNone/>
            </a:pPr>
            <a:endParaRPr lang="en-US" dirty="0"/>
          </a:p>
          <a:p>
            <a:pPr marL="109728" indent="0">
              <a:buNone/>
            </a:pPr>
            <a:r>
              <a:rPr lang="en-US" dirty="0"/>
              <a:t>3- Not too-rigid. Management should always be prepared to review its decisions</a:t>
            </a:r>
            <a:r>
              <a:rPr lang="en-US" dirty="0" smtClean="0"/>
              <a:t>.</a:t>
            </a:r>
          </a:p>
          <a:p>
            <a:pPr marL="109728" indent="0">
              <a:buNone/>
            </a:pPr>
            <a:endParaRPr lang="en-US" dirty="0"/>
          </a:p>
          <a:p>
            <a:pPr marL="109728" indent="0">
              <a:buNone/>
            </a:pPr>
            <a:r>
              <a:rPr lang="en-US" dirty="0"/>
              <a:t>4- Not too much centralization. As far as possible management should avoid over centralization.</a:t>
            </a:r>
          </a:p>
        </p:txBody>
      </p:sp>
      <p:sp>
        <p:nvSpPr>
          <p:cNvPr id="4" name="Slide Number Placeholder 3"/>
          <p:cNvSpPr>
            <a:spLocks noGrp="1"/>
          </p:cNvSpPr>
          <p:nvPr>
            <p:ph type="sldNum" sz="quarter" idx="12"/>
          </p:nvPr>
        </p:nvSpPr>
        <p:spPr/>
        <p:txBody>
          <a:bodyPr/>
          <a:lstStyle/>
          <a:p>
            <a:fld id="{791BBA91-D9FC-47CC-913E-E61311D3F80C}" type="slidenum">
              <a:rPr lang="en-US" smtClean="0"/>
              <a:t>28</a:t>
            </a:fld>
            <a:endParaRPr lang="en-US"/>
          </a:p>
        </p:txBody>
      </p:sp>
      <p:sp>
        <p:nvSpPr>
          <p:cNvPr id="5" name="Title 4"/>
          <p:cNvSpPr>
            <a:spLocks noGrp="1"/>
          </p:cNvSpPr>
          <p:nvPr>
            <p:ph type="title"/>
          </p:nvPr>
        </p:nvSpPr>
        <p:spPr/>
        <p:txBody>
          <a:bodyPr>
            <a:normAutofit fontScale="90000"/>
          </a:bodyPr>
          <a:lstStyle/>
          <a:p>
            <a:r>
              <a:rPr lang="en-US" sz="3100" dirty="0">
                <a:solidFill>
                  <a:srgbClr val="FF0000"/>
                </a:solidFill>
                <a:latin typeface="Times New Roman" panose="02020603050405020304" pitchFamily="18" charset="0"/>
                <a:cs typeface="Times New Roman" panose="02020603050405020304" pitchFamily="18" charset="0"/>
              </a:rPr>
              <a:t>Qualities of good industrial management</a:t>
            </a:r>
            <a:r>
              <a:rPr lang="en-US" dirty="0"/>
              <a:t/>
            </a:r>
            <a:br>
              <a:rPr lang="en-US" dirty="0"/>
            </a:br>
            <a:endParaRPr lang="en-US" dirty="0"/>
          </a:p>
        </p:txBody>
      </p:sp>
    </p:spTree>
    <p:extLst>
      <p:ext uri="{BB962C8B-B14F-4D97-AF65-F5344CB8AC3E}">
        <p14:creationId xmlns:p14="http://schemas.microsoft.com/office/powerpoint/2010/main" val="17481938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70000" lnSpcReduction="20000"/>
          </a:bodyPr>
          <a:lstStyle/>
          <a:p>
            <a:pPr marL="109728" indent="0">
              <a:buNone/>
            </a:pPr>
            <a:r>
              <a:rPr lang="en-US" b="1" dirty="0"/>
              <a:t>5- </a:t>
            </a:r>
            <a:r>
              <a:rPr lang="en-US" dirty="0"/>
              <a:t>Division of </a:t>
            </a:r>
            <a:r>
              <a:rPr lang="en-US" dirty="0" err="1"/>
              <a:t>labour</a:t>
            </a:r>
            <a:r>
              <a:rPr lang="en-US" dirty="0"/>
              <a:t>. The management should be in a position to properly divide the available man-power in such a way that there is no wastage or there is no over-lapping</a:t>
            </a:r>
            <a:r>
              <a:rPr lang="en-US" dirty="0" smtClean="0"/>
              <a:t>.</a:t>
            </a:r>
          </a:p>
          <a:p>
            <a:pPr marL="109728" indent="0">
              <a:buNone/>
            </a:pPr>
            <a:endParaRPr lang="en-US" dirty="0"/>
          </a:p>
          <a:p>
            <a:pPr marL="109728" indent="0">
              <a:buNone/>
            </a:pPr>
            <a:r>
              <a:rPr lang="en-US" b="1" dirty="0"/>
              <a:t>6- </a:t>
            </a:r>
            <a:r>
              <a:rPr lang="en-US" dirty="0"/>
              <a:t>No wastage. Good management is expected to avoid wastage as far as possible, whether it may be human resource or material. It should see that money is spent in such a way that maximum profits are available to the industry</a:t>
            </a:r>
            <a:r>
              <a:rPr lang="en-US" dirty="0" smtClean="0"/>
              <a:t>.</a:t>
            </a:r>
          </a:p>
          <a:p>
            <a:pPr marL="109728" indent="0">
              <a:buNone/>
            </a:pPr>
            <a:endParaRPr lang="en-US" dirty="0"/>
          </a:p>
          <a:p>
            <a:pPr marL="109728" indent="0">
              <a:buNone/>
            </a:pPr>
            <a:r>
              <a:rPr lang="en-US" b="1" dirty="0"/>
              <a:t>7- </a:t>
            </a:r>
            <a:r>
              <a:rPr lang="en-US" dirty="0"/>
              <a:t>Proper control. Good management is supposed to exercise discipline and controls over employees and over –expenditure</a:t>
            </a:r>
            <a:r>
              <a:rPr lang="en-US" dirty="0" smtClean="0"/>
              <a:t>.</a:t>
            </a:r>
          </a:p>
          <a:p>
            <a:pPr marL="109728" indent="0">
              <a:buNone/>
            </a:pPr>
            <a:endParaRPr lang="en-US" dirty="0"/>
          </a:p>
          <a:p>
            <a:pPr marL="109728" indent="0">
              <a:buNone/>
            </a:pPr>
            <a:r>
              <a:rPr lang="en-US" b="1" dirty="0"/>
              <a:t>8- </a:t>
            </a:r>
            <a:r>
              <a:rPr lang="en-US" dirty="0"/>
              <a:t>Stress on training. Management should ensure that the employees at all the levels got refresher and in service training to keep their knowledge up to date</a:t>
            </a:r>
            <a:r>
              <a:rPr lang="en-US" dirty="0" smtClean="0"/>
              <a:t>.</a:t>
            </a:r>
          </a:p>
          <a:p>
            <a:pPr marL="109728" indent="0">
              <a:buNone/>
            </a:pPr>
            <a:endParaRPr lang="en-US" dirty="0"/>
          </a:p>
          <a:p>
            <a:pPr marL="109728" indent="0">
              <a:buNone/>
            </a:pPr>
            <a:r>
              <a:rPr lang="en-US" b="1" dirty="0"/>
              <a:t>9- </a:t>
            </a:r>
            <a:r>
              <a:rPr lang="en-US" dirty="0"/>
              <a:t>Contacts with the employees. Employees are the life and blood of an organization. Hence management should have both formal and informal contacts with the employees.</a:t>
            </a:r>
          </a:p>
        </p:txBody>
      </p:sp>
      <p:sp>
        <p:nvSpPr>
          <p:cNvPr id="4" name="Slide Number Placeholder 3"/>
          <p:cNvSpPr>
            <a:spLocks noGrp="1"/>
          </p:cNvSpPr>
          <p:nvPr>
            <p:ph type="sldNum" sz="quarter" idx="12"/>
          </p:nvPr>
        </p:nvSpPr>
        <p:spPr/>
        <p:txBody>
          <a:bodyPr/>
          <a:lstStyle/>
          <a:p>
            <a:fld id="{791BBA91-D9FC-47CC-913E-E61311D3F80C}" type="slidenum">
              <a:rPr lang="en-US" smtClean="0"/>
              <a:t>29</a:t>
            </a:fld>
            <a:endParaRPr lang="en-US"/>
          </a:p>
        </p:txBody>
      </p:sp>
    </p:spTree>
    <p:extLst>
      <p:ext uri="{BB962C8B-B14F-4D97-AF65-F5344CB8AC3E}">
        <p14:creationId xmlns:p14="http://schemas.microsoft.com/office/powerpoint/2010/main" val="19021261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638800"/>
          </a:xfrm>
        </p:spPr>
        <p:txBody>
          <a:bodyPr>
            <a:normAutofit/>
          </a:bodyPr>
          <a:lstStyle/>
          <a:p>
            <a:pPr marL="109728" indent="0">
              <a:buNone/>
            </a:pPr>
            <a:r>
              <a:rPr lang="en-US" u="sng" dirty="0">
                <a:solidFill>
                  <a:schemeClr val="accent3"/>
                </a:solidFill>
              </a:rPr>
              <a:t>Management</a:t>
            </a:r>
            <a:r>
              <a:rPr lang="en-US" dirty="0"/>
              <a:t>: - The planning, organizing, leading, and controlling of human and other resources to achieve organizational goals effectively and efficiently.</a:t>
            </a:r>
          </a:p>
          <a:p>
            <a:pPr marL="109728" indent="0">
              <a:buNone/>
            </a:pPr>
            <a:r>
              <a:rPr lang="en-US" u="sng" dirty="0" smtClean="0">
                <a:solidFill>
                  <a:schemeClr val="accent3"/>
                </a:solidFill>
              </a:rPr>
              <a:t>Managers</a:t>
            </a:r>
            <a:r>
              <a:rPr lang="en-US" dirty="0"/>
              <a:t>: - The people responsible </a:t>
            </a:r>
            <a:r>
              <a:rPr lang="en-US" dirty="0" smtClean="0"/>
              <a:t>for </a:t>
            </a:r>
            <a:r>
              <a:rPr lang="en-US" dirty="0"/>
              <a:t>supervising the use of an organization’s </a:t>
            </a:r>
            <a:r>
              <a:rPr lang="en-US" b="1" u="sng" dirty="0" smtClean="0">
                <a:solidFill>
                  <a:schemeClr val="accent1"/>
                </a:solidFill>
              </a:rPr>
              <a:t>Resources </a:t>
            </a:r>
            <a:r>
              <a:rPr lang="en-US" b="1" u="sng" dirty="0">
                <a:solidFill>
                  <a:schemeClr val="accent1"/>
                </a:solidFill>
              </a:rPr>
              <a:t>are organizational </a:t>
            </a:r>
            <a:r>
              <a:rPr lang="en-US" b="1" i="1" u="sng" dirty="0">
                <a:solidFill>
                  <a:schemeClr val="accent1"/>
                </a:solidFill>
              </a:rPr>
              <a:t>assets</a:t>
            </a:r>
            <a:r>
              <a:rPr lang="en-US" dirty="0"/>
              <a:t>:-</a:t>
            </a:r>
          </a:p>
          <a:p>
            <a:pPr marL="109728" indent="0">
              <a:buNone/>
            </a:pPr>
            <a:r>
              <a:rPr lang="en-US" dirty="0"/>
              <a:t> People Skills Knowledge Information</a:t>
            </a:r>
          </a:p>
          <a:p>
            <a:pPr marL="109728" indent="0">
              <a:buNone/>
            </a:pPr>
            <a:r>
              <a:rPr lang="en-US" dirty="0"/>
              <a:t>Raw materials Machinery Financial capital</a:t>
            </a:r>
          </a:p>
          <a:p>
            <a:pPr marL="109728" indent="0">
              <a:buNone/>
            </a:pPr>
            <a:r>
              <a:rPr lang="en-US" dirty="0"/>
              <a:t>Efficiency, Effectiveness, and Performance in an </a:t>
            </a:r>
            <a:r>
              <a:rPr lang="en-US" dirty="0" smtClean="0"/>
              <a:t>Organization sources </a:t>
            </a:r>
            <a:r>
              <a:rPr lang="en-US" dirty="0"/>
              <a:t>to meet its goals.</a:t>
            </a:r>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3</a:t>
            </a:fld>
            <a:endParaRPr lang="en-US"/>
          </a:p>
        </p:txBody>
      </p:sp>
    </p:spTree>
    <p:extLst>
      <p:ext uri="{BB962C8B-B14F-4D97-AF65-F5344CB8AC3E}">
        <p14:creationId xmlns:p14="http://schemas.microsoft.com/office/powerpoint/2010/main" val="5226223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BBA91-D9FC-47CC-913E-E61311D3F80C}" type="slidenum">
              <a:rPr lang="en-US" smtClean="0"/>
              <a:t>30</a:t>
            </a:fld>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1066800"/>
            <a:ext cx="6933974"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2057400" y="5715000"/>
            <a:ext cx="6477000" cy="36933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FIG-5 Functions of industrial / production management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2964148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b="1" dirty="0"/>
              <a:t>A- Planning </a:t>
            </a:r>
            <a:r>
              <a:rPr lang="en-US" dirty="0"/>
              <a:t>:- Planning is the main function of management. All other functions follow the planning function.</a:t>
            </a:r>
          </a:p>
          <a:p>
            <a:pPr marL="109728" indent="0">
              <a:buNone/>
            </a:pPr>
            <a:endParaRPr lang="en-US" b="1" dirty="0" smtClean="0"/>
          </a:p>
          <a:p>
            <a:pPr marL="109728" indent="0">
              <a:buNone/>
            </a:pPr>
            <a:r>
              <a:rPr lang="en-US" b="1" dirty="0" smtClean="0"/>
              <a:t>(</a:t>
            </a:r>
            <a:r>
              <a:rPr lang="en-US" b="1" dirty="0"/>
              <a:t>a) </a:t>
            </a:r>
            <a:r>
              <a:rPr lang="en-US" dirty="0"/>
              <a:t>Designing conversion systems.</a:t>
            </a:r>
          </a:p>
          <a:p>
            <a:pPr marL="109728" indent="0">
              <a:buNone/>
            </a:pPr>
            <a:r>
              <a:rPr lang="en-US" dirty="0"/>
              <a:t>- Operations strategy</a:t>
            </a:r>
          </a:p>
          <a:p>
            <a:pPr marL="109728" indent="0">
              <a:buNone/>
            </a:pPr>
            <a:r>
              <a:rPr lang="en-US" dirty="0"/>
              <a:t>- Forecasting</a:t>
            </a:r>
          </a:p>
          <a:p>
            <a:pPr marL="109728" indent="0">
              <a:buNone/>
            </a:pPr>
            <a:r>
              <a:rPr lang="en-US" dirty="0"/>
              <a:t>- Product and process selection</a:t>
            </a:r>
          </a:p>
          <a:p>
            <a:pPr marL="109728" indent="0">
              <a:buNone/>
            </a:pPr>
            <a:r>
              <a:rPr lang="en-US" dirty="0"/>
              <a:t>- Capacity planning</a:t>
            </a:r>
          </a:p>
          <a:p>
            <a:pPr marL="109728" indent="0">
              <a:buNone/>
            </a:pPr>
            <a:r>
              <a:rPr lang="en-US" dirty="0"/>
              <a:t>- Facility location planning</a:t>
            </a:r>
          </a:p>
          <a:p>
            <a:pPr marL="109728" indent="0">
              <a:buNone/>
            </a:pPr>
            <a:r>
              <a:rPr lang="en-US" dirty="0"/>
              <a:t>- Layout planning</a:t>
            </a:r>
          </a:p>
          <a:p>
            <a:pPr marL="109728" indent="0">
              <a:buNone/>
            </a:pPr>
            <a:r>
              <a:rPr lang="en-US" b="1" dirty="0"/>
              <a:t>(b) </a:t>
            </a:r>
            <a:r>
              <a:rPr lang="en-US" dirty="0"/>
              <a:t>Scheduling conversion systems</a:t>
            </a:r>
          </a:p>
          <a:p>
            <a:pPr marL="109728" indent="0">
              <a:buNone/>
            </a:pPr>
            <a:r>
              <a:rPr lang="en-US" dirty="0"/>
              <a:t>- Scheduling systems</a:t>
            </a:r>
          </a:p>
          <a:p>
            <a:pPr marL="109728" indent="0">
              <a:buNone/>
            </a:pPr>
            <a:r>
              <a:rPr lang="en-US" dirty="0"/>
              <a:t>- Aggregate planning</a:t>
            </a:r>
          </a:p>
          <a:p>
            <a:pPr marL="109728" indent="0">
              <a:buNone/>
            </a:pPr>
            <a:r>
              <a:rPr lang="en-US" dirty="0"/>
              <a:t>- Operations scheduling</a:t>
            </a:r>
          </a:p>
        </p:txBody>
      </p:sp>
      <p:sp>
        <p:nvSpPr>
          <p:cNvPr id="4" name="Slide Number Placeholder 3"/>
          <p:cNvSpPr>
            <a:spLocks noGrp="1"/>
          </p:cNvSpPr>
          <p:nvPr>
            <p:ph type="sldNum" sz="quarter" idx="12"/>
          </p:nvPr>
        </p:nvSpPr>
        <p:spPr/>
        <p:txBody>
          <a:bodyPr/>
          <a:lstStyle/>
          <a:p>
            <a:fld id="{791BBA91-D9FC-47CC-913E-E61311D3F80C}" type="slidenum">
              <a:rPr lang="en-US" smtClean="0"/>
              <a:t>31</a:t>
            </a:fld>
            <a:endParaRPr lang="en-US"/>
          </a:p>
        </p:txBody>
      </p:sp>
      <p:sp>
        <p:nvSpPr>
          <p:cNvPr id="5" name="Title 4"/>
          <p:cNvSpPr>
            <a:spLocks noGrp="1"/>
          </p:cNvSpPr>
          <p:nvPr>
            <p:ph type="title"/>
          </p:nvPr>
        </p:nvSpPr>
        <p:spPr>
          <a:xfrm>
            <a:off x="533400" y="381000"/>
            <a:ext cx="8229600" cy="1143000"/>
          </a:xfrm>
        </p:spPr>
        <p:txBody>
          <a:bodyPr>
            <a:normAutofit/>
          </a:bodyPr>
          <a:lstStyle/>
          <a:p>
            <a:r>
              <a:rPr lang="en-US" sz="2400" b="0" dirty="0">
                <a:solidFill>
                  <a:srgbClr val="FF0000"/>
                </a:solidFill>
                <a:latin typeface="Times New Roman"/>
              </a:rPr>
              <a:t>Major functions covered in the production management system are as follows:</a:t>
            </a:r>
            <a:endParaRPr lang="en-US" sz="2400" dirty="0">
              <a:solidFill>
                <a:srgbClr val="FF0000"/>
              </a:solidFill>
            </a:endParaRPr>
          </a:p>
        </p:txBody>
      </p:sp>
    </p:spTree>
    <p:extLst>
      <p:ext uri="{BB962C8B-B14F-4D97-AF65-F5344CB8AC3E}">
        <p14:creationId xmlns:p14="http://schemas.microsoft.com/office/powerpoint/2010/main" val="408790945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u="sng" dirty="0">
                <a:solidFill>
                  <a:schemeClr val="bg2">
                    <a:lumMod val="50000"/>
                  </a:schemeClr>
                </a:solidFill>
              </a:rPr>
              <a:t>Planning</a:t>
            </a:r>
          </a:p>
          <a:p>
            <a:pPr marL="109728" indent="0">
              <a:buNone/>
            </a:pPr>
            <a:r>
              <a:rPr lang="en-US" dirty="0"/>
              <a:t>• Identifying and selecting appropriate </a:t>
            </a:r>
            <a:r>
              <a:rPr lang="en-US" b="1" dirty="0"/>
              <a:t>goals </a:t>
            </a:r>
            <a:r>
              <a:rPr lang="en-US" dirty="0"/>
              <a:t>and courses of action for an </a:t>
            </a:r>
            <a:r>
              <a:rPr lang="en-US" b="1" dirty="0"/>
              <a:t>organization</a:t>
            </a:r>
            <a:r>
              <a:rPr lang="en-US" dirty="0"/>
              <a:t>.</a:t>
            </a:r>
          </a:p>
          <a:p>
            <a:pPr marL="109728" indent="0">
              <a:buNone/>
            </a:pPr>
            <a:r>
              <a:rPr lang="en-US" dirty="0"/>
              <a:t> The </a:t>
            </a:r>
            <a:r>
              <a:rPr lang="en-US" b="1" dirty="0"/>
              <a:t>planning function </a:t>
            </a:r>
            <a:r>
              <a:rPr lang="en-US" dirty="0"/>
              <a:t>determines how effective and efficient the organization is and determines the </a:t>
            </a:r>
            <a:r>
              <a:rPr lang="en-US" b="1" dirty="0"/>
              <a:t>strategy </a:t>
            </a:r>
            <a:r>
              <a:rPr lang="en-US" dirty="0"/>
              <a:t>of the organization.</a:t>
            </a:r>
          </a:p>
          <a:p>
            <a:pPr marL="109728" indent="0">
              <a:buNone/>
            </a:pPr>
            <a:r>
              <a:rPr lang="en-US" dirty="0"/>
              <a:t>• Three Steps in the Planning Process:</a:t>
            </a:r>
          </a:p>
          <a:p>
            <a:pPr marL="624078" indent="-514350">
              <a:buFont typeface="+mj-lt"/>
              <a:buAutoNum type="arabicPeriod"/>
            </a:pPr>
            <a:r>
              <a:rPr lang="en-US" dirty="0"/>
              <a:t> Deciding which goals to pursue.</a:t>
            </a:r>
          </a:p>
          <a:p>
            <a:pPr marL="624078" indent="-514350">
              <a:buFont typeface="+mj-lt"/>
              <a:buAutoNum type="arabicPeriod"/>
            </a:pPr>
            <a:r>
              <a:rPr lang="en-US" dirty="0"/>
              <a:t> Deciding what courses of action to adopt.</a:t>
            </a:r>
          </a:p>
          <a:p>
            <a:pPr marL="624078" indent="-514350">
              <a:buFont typeface="+mj-lt"/>
              <a:buAutoNum type="arabicPeriod"/>
            </a:pPr>
            <a:r>
              <a:rPr lang="en-US" dirty="0"/>
              <a:t> Deciding how to allocate resources</a:t>
            </a:r>
          </a:p>
        </p:txBody>
      </p:sp>
      <p:sp>
        <p:nvSpPr>
          <p:cNvPr id="4" name="Slide Number Placeholder 3"/>
          <p:cNvSpPr>
            <a:spLocks noGrp="1"/>
          </p:cNvSpPr>
          <p:nvPr>
            <p:ph type="sldNum" sz="quarter" idx="12"/>
          </p:nvPr>
        </p:nvSpPr>
        <p:spPr/>
        <p:txBody>
          <a:bodyPr/>
          <a:lstStyle/>
          <a:p>
            <a:fld id="{791BBA91-D9FC-47CC-913E-E61311D3F80C}" type="slidenum">
              <a:rPr lang="en-US" smtClean="0"/>
              <a:t>32</a:t>
            </a:fld>
            <a:endParaRPr lang="en-US"/>
          </a:p>
        </p:txBody>
      </p:sp>
    </p:spTree>
    <p:extLst>
      <p:ext uri="{BB962C8B-B14F-4D97-AF65-F5344CB8AC3E}">
        <p14:creationId xmlns:p14="http://schemas.microsoft.com/office/powerpoint/2010/main" val="3384180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marL="109728" indent="0">
              <a:buNone/>
            </a:pPr>
            <a:r>
              <a:rPr lang="en-US" b="1" dirty="0" smtClean="0"/>
              <a:t>Advantages </a:t>
            </a:r>
            <a:r>
              <a:rPr lang="en-US" b="1" dirty="0"/>
              <a:t>of </a:t>
            </a:r>
            <a:r>
              <a:rPr lang="en-US" b="1" dirty="0" smtClean="0"/>
              <a:t>planning</a:t>
            </a:r>
          </a:p>
          <a:p>
            <a:pPr marL="109728" indent="0">
              <a:buNone/>
            </a:pPr>
            <a:r>
              <a:rPr lang="en-US" dirty="0"/>
              <a:t>Following are some of the main advantages of proper planning:</a:t>
            </a:r>
          </a:p>
          <a:p>
            <a:pPr marL="109728" indent="0">
              <a:buNone/>
            </a:pPr>
            <a:r>
              <a:rPr lang="en-US" dirty="0"/>
              <a:t>-planning gives direction.</a:t>
            </a:r>
          </a:p>
          <a:p>
            <a:pPr marL="109728" indent="0">
              <a:buNone/>
            </a:pPr>
            <a:r>
              <a:rPr lang="en-US" dirty="0"/>
              <a:t>-planning helps to offset change and uncertainty.</a:t>
            </a:r>
          </a:p>
          <a:p>
            <a:pPr marL="109728" indent="0">
              <a:buNone/>
            </a:pPr>
            <a:r>
              <a:rPr lang="en-US" dirty="0"/>
              <a:t>-planning helps in economic </a:t>
            </a:r>
            <a:r>
              <a:rPr lang="en-US" dirty="0" smtClean="0"/>
              <a:t>operation</a:t>
            </a:r>
            <a:r>
              <a:rPr lang="en-US" sz="2800" dirty="0">
                <a:latin typeface="Times New Roman"/>
              </a:rPr>
              <a:t>-planning focuses attention on important activities in order to fulfill its objectives </a:t>
            </a:r>
            <a:endParaRPr lang="en-US" sz="2800" dirty="0" smtClean="0">
              <a:latin typeface="Times New Roman"/>
            </a:endParaRPr>
          </a:p>
          <a:p>
            <a:pPr marL="109728" indent="0">
              <a:buNone/>
            </a:pPr>
            <a:r>
              <a:rPr lang="en-US" sz="2800" dirty="0" smtClean="0">
                <a:latin typeface="Times New Roman"/>
              </a:rPr>
              <a:t>-</a:t>
            </a:r>
            <a:r>
              <a:rPr lang="en-US" sz="2800" dirty="0">
                <a:latin typeface="Times New Roman"/>
              </a:rPr>
              <a:t>planning helps in control.</a:t>
            </a:r>
          </a:p>
          <a:p>
            <a:pPr marL="109728" indent="0">
              <a:buNone/>
            </a:pPr>
            <a:r>
              <a:rPr lang="en-US" sz="2800" dirty="0">
                <a:latin typeface="Times New Roman"/>
              </a:rPr>
              <a:t>-planning helps in growth</a:t>
            </a:r>
            <a:r>
              <a:rPr lang="en-US" sz="2800" dirty="0" smtClean="0">
                <a:latin typeface="Times New Roman"/>
              </a:rPr>
              <a:t>.</a:t>
            </a:r>
            <a:endParaRPr lang="en-US" sz="2800" dirty="0">
              <a:latin typeface="Times New Roman"/>
            </a:endParaRPr>
          </a:p>
        </p:txBody>
      </p:sp>
      <p:sp>
        <p:nvSpPr>
          <p:cNvPr id="4" name="Slide Number Placeholder 3"/>
          <p:cNvSpPr>
            <a:spLocks noGrp="1"/>
          </p:cNvSpPr>
          <p:nvPr>
            <p:ph type="sldNum" sz="quarter" idx="12"/>
          </p:nvPr>
        </p:nvSpPr>
        <p:spPr/>
        <p:txBody>
          <a:bodyPr/>
          <a:lstStyle/>
          <a:p>
            <a:fld id="{791BBA91-D9FC-47CC-913E-E61311D3F80C}" type="slidenum">
              <a:rPr lang="en-US" smtClean="0"/>
              <a:t>33</a:t>
            </a:fld>
            <a:endParaRPr lang="en-US"/>
          </a:p>
        </p:txBody>
      </p:sp>
    </p:spTree>
    <p:extLst>
      <p:ext uri="{BB962C8B-B14F-4D97-AF65-F5344CB8AC3E}">
        <p14:creationId xmlns:p14="http://schemas.microsoft.com/office/powerpoint/2010/main" val="42383705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marL="109728" indent="0">
              <a:buNone/>
            </a:pPr>
            <a:r>
              <a:rPr lang="en-US" b="1" dirty="0"/>
              <a:t>B- Organization:- </a:t>
            </a:r>
            <a:r>
              <a:rPr lang="en-US" dirty="0"/>
              <a:t>Organizing is an important function of management by which it combines the human power with other resources to give desired output </a:t>
            </a:r>
            <a:r>
              <a:rPr lang="en-US" dirty="0" smtClean="0"/>
              <a:t>.The </a:t>
            </a:r>
            <a:r>
              <a:rPr lang="en-US" dirty="0"/>
              <a:t>process of organization is a managerial function of organizing, and Involves determination of objectives, deciding various activities, grouping of activities, assignment of responsibilities, delegation of authority, providing facilities and proper environment.</a:t>
            </a:r>
          </a:p>
          <a:p>
            <a:pPr marL="109728" indent="0">
              <a:buNone/>
            </a:pPr>
            <a:r>
              <a:rPr lang="en-US" dirty="0"/>
              <a:t>Organization is an identifiable group of people contribute their efforts towards the attainment of goals.</a:t>
            </a:r>
          </a:p>
        </p:txBody>
      </p:sp>
      <p:sp>
        <p:nvSpPr>
          <p:cNvPr id="4" name="Slide Number Placeholder 3"/>
          <p:cNvSpPr>
            <a:spLocks noGrp="1"/>
          </p:cNvSpPr>
          <p:nvPr>
            <p:ph type="sldNum" sz="quarter" idx="12"/>
          </p:nvPr>
        </p:nvSpPr>
        <p:spPr/>
        <p:txBody>
          <a:bodyPr/>
          <a:lstStyle/>
          <a:p>
            <a:fld id="{791BBA91-D9FC-47CC-913E-E61311D3F80C}" type="slidenum">
              <a:rPr lang="en-US" smtClean="0"/>
              <a:t>34</a:t>
            </a:fld>
            <a:endParaRPr lang="en-US"/>
          </a:p>
        </p:txBody>
      </p:sp>
    </p:spTree>
    <p:extLst>
      <p:ext uri="{BB962C8B-B14F-4D97-AF65-F5344CB8AC3E}">
        <p14:creationId xmlns:p14="http://schemas.microsoft.com/office/powerpoint/2010/main" val="26527886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marL="109728" indent="0">
              <a:buNone/>
            </a:pPr>
            <a:r>
              <a:rPr lang="en-US" b="1" dirty="0"/>
              <a:t>Characteristics of a good </a:t>
            </a:r>
            <a:r>
              <a:rPr lang="en-US" b="1" dirty="0" smtClean="0"/>
              <a:t>organization</a:t>
            </a:r>
          </a:p>
          <a:p>
            <a:pPr marL="109728" indent="0">
              <a:buNone/>
            </a:pPr>
            <a:endParaRPr lang="en-US" b="1" dirty="0"/>
          </a:p>
          <a:p>
            <a:pPr marL="109728" indent="0">
              <a:buNone/>
            </a:pPr>
            <a:r>
              <a:rPr lang="en-US" b="1" dirty="0"/>
              <a:t>1- </a:t>
            </a:r>
            <a:r>
              <a:rPr lang="en-US" dirty="0"/>
              <a:t>Purposeful i.e. to accomplish an objective.</a:t>
            </a:r>
          </a:p>
          <a:p>
            <a:pPr marL="109728" indent="0">
              <a:buNone/>
            </a:pPr>
            <a:r>
              <a:rPr lang="en-US" b="1" dirty="0"/>
              <a:t>2- </a:t>
            </a:r>
            <a:r>
              <a:rPr lang="en-US" dirty="0"/>
              <a:t>Boundaries and limitations. Limits imposed by resources and environment.</a:t>
            </a:r>
          </a:p>
          <a:p>
            <a:pPr marL="109728" indent="0">
              <a:buNone/>
            </a:pPr>
            <a:r>
              <a:rPr lang="en-US" b="1" dirty="0"/>
              <a:t>3- </a:t>
            </a:r>
            <a:r>
              <a:rPr lang="en-US" dirty="0"/>
              <a:t>Interdisciplinary</a:t>
            </a:r>
          </a:p>
          <a:p>
            <a:pPr marL="109728" indent="0">
              <a:buNone/>
            </a:pPr>
            <a:r>
              <a:rPr lang="en-US" b="1" dirty="0"/>
              <a:t>4- </a:t>
            </a:r>
            <a:r>
              <a:rPr lang="en-US" dirty="0"/>
              <a:t>Empirical i.e. based on real world observations and interactions.</a:t>
            </a:r>
          </a:p>
          <a:p>
            <a:pPr marL="109728" indent="0">
              <a:buNone/>
            </a:pPr>
            <a:r>
              <a:rPr lang="en-US" b="1" dirty="0"/>
              <a:t>5- </a:t>
            </a:r>
            <a:r>
              <a:rPr lang="en-US" dirty="0"/>
              <a:t>Make use of information.</a:t>
            </a:r>
          </a:p>
          <a:p>
            <a:pPr marL="109728" indent="0">
              <a:buNone/>
            </a:pPr>
            <a:r>
              <a:rPr lang="en-US" b="1" dirty="0"/>
              <a:t>6- </a:t>
            </a:r>
            <a:r>
              <a:rPr lang="en-US" dirty="0"/>
              <a:t>Decision oriented.</a:t>
            </a:r>
          </a:p>
          <a:p>
            <a:pPr marL="109728" indent="0">
              <a:buNone/>
            </a:pPr>
            <a:r>
              <a:rPr lang="en-US" b="1" dirty="0"/>
              <a:t>7- </a:t>
            </a:r>
            <a:r>
              <a:rPr lang="en-US" dirty="0"/>
              <a:t>Feedback oriented.</a:t>
            </a:r>
          </a:p>
          <a:p>
            <a:pPr marL="109728" indent="0">
              <a:buNone/>
            </a:pPr>
            <a:r>
              <a:rPr lang="en-US" b="1" dirty="0"/>
              <a:t>8- </a:t>
            </a:r>
            <a:r>
              <a:rPr lang="en-US" dirty="0"/>
              <a:t>Responsive and learning oriented.</a:t>
            </a:r>
          </a:p>
          <a:p>
            <a:pPr marL="109728" indent="0">
              <a:buNone/>
            </a:pPr>
            <a:r>
              <a:rPr lang="en-US" b="1" dirty="0"/>
              <a:t>9- </a:t>
            </a:r>
            <a:r>
              <a:rPr lang="en-US" dirty="0"/>
              <a:t>Adaptive.</a:t>
            </a:r>
          </a:p>
        </p:txBody>
      </p:sp>
      <p:sp>
        <p:nvSpPr>
          <p:cNvPr id="4" name="Slide Number Placeholder 3"/>
          <p:cNvSpPr>
            <a:spLocks noGrp="1"/>
          </p:cNvSpPr>
          <p:nvPr>
            <p:ph type="sldNum" sz="quarter" idx="12"/>
          </p:nvPr>
        </p:nvSpPr>
        <p:spPr/>
        <p:txBody>
          <a:bodyPr/>
          <a:lstStyle/>
          <a:p>
            <a:fld id="{791BBA91-D9FC-47CC-913E-E61311D3F80C}" type="slidenum">
              <a:rPr lang="en-US" smtClean="0"/>
              <a:t>35</a:t>
            </a:fld>
            <a:endParaRPr lang="en-US"/>
          </a:p>
        </p:txBody>
      </p:sp>
    </p:spTree>
    <p:extLst>
      <p:ext uri="{BB962C8B-B14F-4D97-AF65-F5344CB8AC3E}">
        <p14:creationId xmlns:p14="http://schemas.microsoft.com/office/powerpoint/2010/main" val="19237533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b="1" dirty="0"/>
              <a:t>Organizational Structure</a:t>
            </a:r>
          </a:p>
          <a:p>
            <a:pPr marL="109728" indent="0">
              <a:buNone/>
            </a:pPr>
            <a:r>
              <a:rPr lang="en-US" dirty="0"/>
              <a:t> A </a:t>
            </a:r>
            <a:r>
              <a:rPr lang="en-US" b="1" dirty="0"/>
              <a:t>formal </a:t>
            </a:r>
            <a:r>
              <a:rPr lang="en-US" dirty="0"/>
              <a:t>system of task and reporting relationships that coordinates and motivates organizational members.</a:t>
            </a:r>
          </a:p>
          <a:p>
            <a:pPr marL="109728" indent="0">
              <a:buNone/>
            </a:pPr>
            <a:r>
              <a:rPr lang="en-US" dirty="0"/>
              <a:t> Creating organizational structure:</a:t>
            </a:r>
          </a:p>
          <a:p>
            <a:pPr marL="109728" indent="0">
              <a:buNone/>
            </a:pPr>
            <a:r>
              <a:rPr lang="en-US" dirty="0"/>
              <a:t>• Grouping employees into </a:t>
            </a:r>
            <a:r>
              <a:rPr lang="en-US" b="1" dirty="0"/>
              <a:t>departments </a:t>
            </a:r>
            <a:r>
              <a:rPr lang="en-US" dirty="0"/>
              <a:t>according to the tasks performed.</a:t>
            </a:r>
          </a:p>
          <a:p>
            <a:pPr marL="109728" indent="0">
              <a:buNone/>
            </a:pPr>
            <a:r>
              <a:rPr lang="en-US" dirty="0"/>
              <a:t>• Laying out lines of </a:t>
            </a:r>
            <a:r>
              <a:rPr lang="en-US" b="1" dirty="0"/>
              <a:t>authority </a:t>
            </a:r>
            <a:r>
              <a:rPr lang="en-US" dirty="0"/>
              <a:t>and </a:t>
            </a:r>
            <a:endParaRPr lang="en-US" dirty="0" smtClean="0"/>
          </a:p>
          <a:p>
            <a:pPr marL="109728" indent="0">
              <a:buNone/>
            </a:pPr>
            <a:r>
              <a:rPr lang="en-US" b="1" dirty="0" smtClean="0"/>
              <a:t>responsibility </a:t>
            </a:r>
            <a:r>
              <a:rPr lang="en-US" dirty="0"/>
              <a:t>for organizational members.</a:t>
            </a:r>
          </a:p>
        </p:txBody>
      </p:sp>
      <p:sp>
        <p:nvSpPr>
          <p:cNvPr id="4" name="Slide Number Placeholder 3"/>
          <p:cNvSpPr>
            <a:spLocks noGrp="1"/>
          </p:cNvSpPr>
          <p:nvPr>
            <p:ph type="sldNum" sz="quarter" idx="12"/>
          </p:nvPr>
        </p:nvSpPr>
        <p:spPr/>
        <p:txBody>
          <a:bodyPr/>
          <a:lstStyle/>
          <a:p>
            <a:fld id="{791BBA91-D9FC-47CC-913E-E61311D3F80C}" type="slidenum">
              <a:rPr lang="en-US" smtClean="0"/>
              <a:t>36</a:t>
            </a:fld>
            <a:endParaRPr lang="en-US"/>
          </a:p>
        </p:txBody>
      </p:sp>
    </p:spTree>
    <p:extLst>
      <p:ext uri="{BB962C8B-B14F-4D97-AF65-F5344CB8AC3E}">
        <p14:creationId xmlns:p14="http://schemas.microsoft.com/office/powerpoint/2010/main" val="3393920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77500" lnSpcReduction="20000"/>
          </a:bodyPr>
          <a:lstStyle/>
          <a:p>
            <a:pPr marL="109728" indent="0">
              <a:buNone/>
            </a:pPr>
            <a:r>
              <a:rPr lang="en-US" b="1" dirty="0"/>
              <a:t>C- </a:t>
            </a:r>
            <a:r>
              <a:rPr lang="en-US" b="1" dirty="0" smtClean="0"/>
              <a:t>Leading</a:t>
            </a:r>
          </a:p>
          <a:p>
            <a:pPr marL="109728" indent="0">
              <a:buNone/>
            </a:pPr>
            <a:endParaRPr lang="en-US" b="1" dirty="0"/>
          </a:p>
          <a:p>
            <a:pPr marL="109728" indent="0">
              <a:buNone/>
            </a:pPr>
            <a:r>
              <a:rPr lang="en-US" b="1" dirty="0" smtClean="0"/>
              <a:t>1- Staffing </a:t>
            </a:r>
            <a:r>
              <a:rPr lang="en-US" dirty="0" smtClean="0"/>
              <a:t>For </a:t>
            </a:r>
            <a:r>
              <a:rPr lang="en-US" dirty="0"/>
              <a:t>a new enterprise, staffing function is followed by planning and organizing functions. Staffing function comprises, the activities essential to manage and keep manned the positions created by the organization </a:t>
            </a:r>
            <a:r>
              <a:rPr lang="en-US" dirty="0" smtClean="0"/>
              <a:t>structure.</a:t>
            </a:r>
          </a:p>
          <a:p>
            <a:pPr marL="109728" indent="0">
              <a:buNone/>
            </a:pPr>
            <a:endParaRPr lang="en-US" dirty="0"/>
          </a:p>
          <a:p>
            <a:pPr marL="109728" indent="0">
              <a:buNone/>
            </a:pPr>
            <a:r>
              <a:rPr lang="en-US" b="1" dirty="0"/>
              <a:t>2- Directing </a:t>
            </a:r>
            <a:r>
              <a:rPr lang="en-US" dirty="0"/>
              <a:t>is a function which includes all those activities which are designed to encourage subordinates to work effectively both in short and long run.</a:t>
            </a:r>
          </a:p>
          <a:p>
            <a:pPr marL="109728" indent="0">
              <a:buNone/>
            </a:pPr>
            <a:r>
              <a:rPr lang="en-US" dirty="0"/>
              <a:t>• Articulating a clear </a:t>
            </a:r>
            <a:r>
              <a:rPr lang="en-US" b="1" i="1" dirty="0"/>
              <a:t>vision </a:t>
            </a:r>
            <a:r>
              <a:rPr lang="en-US" dirty="0"/>
              <a:t>to follow, and </a:t>
            </a:r>
            <a:r>
              <a:rPr lang="en-US" b="1" i="1" dirty="0"/>
              <a:t>energizing </a:t>
            </a:r>
            <a:r>
              <a:rPr lang="en-US" dirty="0"/>
              <a:t>and enabling organizational members so they understand the part they play in attaining organizational goals.</a:t>
            </a:r>
          </a:p>
          <a:p>
            <a:pPr marL="109728" indent="0">
              <a:buNone/>
            </a:pPr>
            <a:r>
              <a:rPr lang="en-US" dirty="0"/>
              <a:t> Leadership involves using power, influence, vision, persuasion, and communication skills.</a:t>
            </a:r>
          </a:p>
          <a:p>
            <a:pPr marL="109728" indent="0">
              <a:buNone/>
            </a:pPr>
            <a:r>
              <a:rPr lang="en-US" dirty="0"/>
              <a:t> The outcome of leadership is highly motivated and committed organizational members.</a:t>
            </a:r>
          </a:p>
        </p:txBody>
      </p:sp>
      <p:sp>
        <p:nvSpPr>
          <p:cNvPr id="4" name="Slide Number Placeholder 3"/>
          <p:cNvSpPr>
            <a:spLocks noGrp="1"/>
          </p:cNvSpPr>
          <p:nvPr>
            <p:ph type="sldNum" sz="quarter" idx="12"/>
          </p:nvPr>
        </p:nvSpPr>
        <p:spPr/>
        <p:txBody>
          <a:bodyPr/>
          <a:lstStyle/>
          <a:p>
            <a:fld id="{791BBA91-D9FC-47CC-913E-E61311D3F80C}" type="slidenum">
              <a:rPr lang="en-US" smtClean="0"/>
              <a:t>37</a:t>
            </a:fld>
            <a:endParaRPr lang="en-US"/>
          </a:p>
        </p:txBody>
      </p:sp>
    </p:spTree>
    <p:extLst>
      <p:ext uri="{BB962C8B-B14F-4D97-AF65-F5344CB8AC3E}">
        <p14:creationId xmlns:p14="http://schemas.microsoft.com/office/powerpoint/2010/main" val="1960848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marL="109728" indent="0">
              <a:buNone/>
            </a:pPr>
            <a:r>
              <a:rPr lang="en-US" b="1" dirty="0"/>
              <a:t>D- Controlling </a:t>
            </a:r>
            <a:endParaRPr lang="en-US" b="1" dirty="0" smtClean="0"/>
          </a:p>
          <a:p>
            <a:pPr marL="109728" indent="0">
              <a:buNone/>
            </a:pPr>
            <a:r>
              <a:rPr lang="en-US" dirty="0" smtClean="0"/>
              <a:t>Controlling </a:t>
            </a:r>
            <a:r>
              <a:rPr lang="en-US" dirty="0"/>
              <a:t>is a continuous process of measuring actual results in relation to those planned. Controlling can also be defined as that managerial activity whereby the manager compares actual performance against the planned one, fined out the deviation, and take corrective actions.</a:t>
            </a:r>
          </a:p>
          <a:p>
            <a:pPr marL="109728" indent="0">
              <a:buNone/>
            </a:pPr>
            <a:r>
              <a:rPr lang="en-US" dirty="0"/>
              <a:t>Controlling function of the management has following four main elements:</a:t>
            </a:r>
          </a:p>
          <a:p>
            <a:pPr marL="109728" indent="0">
              <a:buNone/>
            </a:pPr>
            <a:r>
              <a:rPr lang="en-US" b="1" dirty="0"/>
              <a:t>(</a:t>
            </a:r>
            <a:r>
              <a:rPr lang="en-US" b="1" dirty="0" err="1"/>
              <a:t>i</a:t>
            </a:r>
            <a:r>
              <a:rPr lang="en-US" b="1" dirty="0"/>
              <a:t>) </a:t>
            </a:r>
            <a:r>
              <a:rPr lang="en-US" dirty="0"/>
              <a:t>Establishing standards of performance.</a:t>
            </a:r>
          </a:p>
          <a:p>
            <a:pPr marL="109728" indent="0">
              <a:buNone/>
            </a:pPr>
            <a:r>
              <a:rPr lang="en-US" b="1" dirty="0"/>
              <a:t>(ii) </a:t>
            </a:r>
            <a:r>
              <a:rPr lang="en-US" dirty="0"/>
              <a:t>Measuring current performance.</a:t>
            </a:r>
          </a:p>
          <a:p>
            <a:pPr marL="109728" indent="0">
              <a:buNone/>
            </a:pPr>
            <a:r>
              <a:rPr lang="en-US" b="1" dirty="0"/>
              <a:t>(iii) </a:t>
            </a:r>
            <a:r>
              <a:rPr lang="en-US" dirty="0"/>
              <a:t>Comparing performance with the established standards.</a:t>
            </a:r>
          </a:p>
          <a:p>
            <a:pPr marL="109728" indent="0">
              <a:buNone/>
            </a:pPr>
            <a:r>
              <a:rPr lang="en-US" b="1" dirty="0"/>
              <a:t>(iv) </a:t>
            </a:r>
            <a:r>
              <a:rPr lang="en-US" dirty="0"/>
              <a:t>Taking corrective action, if any deviation is detected.</a:t>
            </a:r>
          </a:p>
          <a:p>
            <a:pPr marL="109728" indent="0">
              <a:buNone/>
            </a:pPr>
            <a:r>
              <a:rPr lang="en-US" dirty="0"/>
              <a:t>• Evaluating how well an organization is achieving its goals and taking action to maintain or improve performance.</a:t>
            </a:r>
          </a:p>
          <a:p>
            <a:pPr marL="109728" indent="0">
              <a:buNone/>
            </a:pPr>
            <a:r>
              <a:rPr lang="en-US" dirty="0"/>
              <a:t> </a:t>
            </a:r>
            <a:r>
              <a:rPr lang="en-US" b="1" i="1" dirty="0"/>
              <a:t>Monitoring </a:t>
            </a:r>
            <a:r>
              <a:rPr lang="en-US" dirty="0"/>
              <a:t>individuals, departments, and the organization to determine if desired performance standards have been reached.</a:t>
            </a:r>
          </a:p>
          <a:p>
            <a:pPr marL="109728" indent="0">
              <a:buNone/>
            </a:pPr>
            <a:r>
              <a:rPr lang="en-US" dirty="0"/>
              <a:t> </a:t>
            </a:r>
            <a:r>
              <a:rPr lang="en-US" b="1" dirty="0"/>
              <a:t>Taking action to increase performance as required.</a:t>
            </a:r>
          </a:p>
        </p:txBody>
      </p:sp>
      <p:sp>
        <p:nvSpPr>
          <p:cNvPr id="4" name="Slide Number Placeholder 3"/>
          <p:cNvSpPr>
            <a:spLocks noGrp="1"/>
          </p:cNvSpPr>
          <p:nvPr>
            <p:ph type="sldNum" sz="quarter" idx="12"/>
          </p:nvPr>
        </p:nvSpPr>
        <p:spPr/>
        <p:txBody>
          <a:bodyPr/>
          <a:lstStyle/>
          <a:p>
            <a:fld id="{791BBA91-D9FC-47CC-913E-E61311D3F80C}" type="slidenum">
              <a:rPr lang="en-US" smtClean="0"/>
              <a:t>38</a:t>
            </a:fld>
            <a:endParaRPr lang="en-US"/>
          </a:p>
        </p:txBody>
      </p:sp>
    </p:spTree>
    <p:extLst>
      <p:ext uri="{BB962C8B-B14F-4D97-AF65-F5344CB8AC3E}">
        <p14:creationId xmlns:p14="http://schemas.microsoft.com/office/powerpoint/2010/main" val="189195835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525963"/>
          </a:xfrm>
        </p:spPr>
        <p:txBody>
          <a:bodyPr>
            <a:normAutofit fontScale="92500"/>
          </a:bodyPr>
          <a:lstStyle/>
          <a:p>
            <a:pPr marL="109728" indent="0">
              <a:buNone/>
            </a:pPr>
            <a:r>
              <a:rPr lang="en-US" u="sng" dirty="0"/>
              <a:t>Types of </a:t>
            </a:r>
            <a:r>
              <a:rPr lang="en-US" u="sng" dirty="0" smtClean="0"/>
              <a:t>industry:-</a:t>
            </a:r>
          </a:p>
          <a:p>
            <a:pPr marL="109728" indent="0">
              <a:buNone/>
            </a:pPr>
            <a:endParaRPr lang="en-US" u="sng" dirty="0" smtClean="0"/>
          </a:p>
          <a:p>
            <a:pPr marL="109728" indent="0" algn="just">
              <a:buNone/>
            </a:pPr>
            <a:r>
              <a:rPr lang="en-US" sz="2800" b="1" dirty="0">
                <a:solidFill>
                  <a:srgbClr val="FF0000"/>
                </a:solidFill>
                <a:latin typeface="Times New Roman"/>
              </a:rPr>
              <a:t>Industry</a:t>
            </a:r>
            <a:r>
              <a:rPr lang="en-US" sz="2800" dirty="0">
                <a:latin typeface="Times New Roman"/>
              </a:rPr>
              <a:t> is that part of the business activity which concerns itself with the production, processing or fabrication of products. The products may be consumer goods, capital goods or intermediate goods (like aluminum, copper, steel, plastic etc.) broadly the </a:t>
            </a:r>
            <a:r>
              <a:rPr lang="en-US" sz="2800" dirty="0" smtClean="0">
                <a:latin typeface="Times New Roman"/>
              </a:rPr>
              <a:t>industries </a:t>
            </a:r>
            <a:r>
              <a:rPr lang="en-US" sz="2800" dirty="0">
                <a:latin typeface="Times New Roman"/>
              </a:rPr>
              <a:t>can be divided into four types</a:t>
            </a:r>
            <a:r>
              <a:rPr lang="en-US" sz="2800" dirty="0" smtClean="0">
                <a:latin typeface="Times New Roman"/>
              </a:rPr>
              <a:t>:</a:t>
            </a:r>
            <a:r>
              <a:rPr lang="ar-SA" dirty="0"/>
              <a:t> هو جزء من النشاط التجاري الذي يهتم بإنتاج المنتجات أو تصنيعها أو تصنيعها. قد تكون المنتجات السلع الاستهلاكية والسلع الرأسمالية أو السلع الوسيطة (مثل الألومنيوم والنحاس والصلب والبلاستيك وما إلى ذلك) على نطاق واسع يمكن تقسيم الصناعات إلى أربعة أنواع</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39</a:t>
            </a:fld>
            <a:endParaRPr lang="en-US"/>
          </a:p>
        </p:txBody>
      </p:sp>
    </p:spTree>
    <p:extLst>
      <p:ext uri="{BB962C8B-B14F-4D97-AF65-F5344CB8AC3E}">
        <p14:creationId xmlns:p14="http://schemas.microsoft.com/office/powerpoint/2010/main" val="1753215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r>
              <a:rPr lang="en-US" dirty="0"/>
              <a:t>Organizational Performance:-A measure of how efficiently and effectively managers are using organizational resources to satisfy customers and achieve goals.</a:t>
            </a:r>
          </a:p>
          <a:p>
            <a:r>
              <a:rPr lang="en-US" dirty="0"/>
              <a:t>• Efficiency :-A measure of how well or productively resources are used to achieve a goal.</a:t>
            </a:r>
          </a:p>
          <a:p>
            <a:r>
              <a:rPr lang="en-US" dirty="0"/>
              <a:t>• Effectiveness:- A measure of the appropriateness (suitability) of the goals an organization is pursuing and the degree to which they are achieved.</a:t>
            </a:r>
          </a:p>
        </p:txBody>
      </p:sp>
      <p:sp>
        <p:nvSpPr>
          <p:cNvPr id="4" name="Slide Number Placeholder 3"/>
          <p:cNvSpPr>
            <a:spLocks noGrp="1"/>
          </p:cNvSpPr>
          <p:nvPr>
            <p:ph type="sldNum" sz="quarter" idx="12"/>
          </p:nvPr>
        </p:nvSpPr>
        <p:spPr/>
        <p:txBody>
          <a:bodyPr/>
          <a:lstStyle/>
          <a:p>
            <a:fld id="{791BBA91-D9FC-47CC-913E-E61311D3F80C}" type="slidenum">
              <a:rPr lang="en-US" smtClean="0"/>
              <a:t>4</a:t>
            </a:fld>
            <a:endParaRPr lang="en-US"/>
          </a:p>
        </p:txBody>
      </p:sp>
    </p:spTree>
    <p:extLst>
      <p:ext uri="{BB962C8B-B14F-4D97-AF65-F5344CB8AC3E}">
        <p14:creationId xmlns:p14="http://schemas.microsoft.com/office/powerpoint/2010/main" val="35477331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
            <a:ext cx="8229600" cy="5778691"/>
          </a:xfrm>
        </p:spPr>
        <p:txBody>
          <a:bodyPr>
            <a:normAutofit fontScale="62500" lnSpcReduction="20000"/>
          </a:bodyPr>
          <a:lstStyle/>
          <a:p>
            <a:pPr marL="624078" indent="-514350">
              <a:buAutoNum type="arabicPeriod"/>
            </a:pPr>
            <a:endParaRPr lang="en-US" sz="2800" dirty="0" smtClean="0">
              <a:latin typeface="Times New Roman"/>
            </a:endParaRPr>
          </a:p>
          <a:p>
            <a:pPr marL="624078" indent="-514350">
              <a:buAutoNum type="arabicPeriod"/>
            </a:pPr>
            <a:endParaRPr lang="en-US" sz="2800" dirty="0" smtClean="0">
              <a:latin typeface="Times New Roman"/>
            </a:endParaRPr>
          </a:p>
          <a:p>
            <a:pPr marL="109728" indent="0">
              <a:buNone/>
            </a:pPr>
            <a:r>
              <a:rPr lang="en-US" sz="2800" dirty="0" smtClean="0">
                <a:latin typeface="Times New Roman"/>
              </a:rPr>
              <a:t>1.Extractive </a:t>
            </a:r>
            <a:r>
              <a:rPr lang="en-US" sz="2800" dirty="0">
                <a:latin typeface="Times New Roman"/>
              </a:rPr>
              <a:t>industries. The commodities raised by such industries are produced with comparatively little assistance from man</a:t>
            </a:r>
            <a:r>
              <a:rPr lang="en-US" sz="2800" dirty="0" smtClean="0">
                <a:latin typeface="Times New Roman"/>
              </a:rPr>
              <a:t>.</a:t>
            </a:r>
            <a:r>
              <a:rPr lang="ar-SA" sz="2000" dirty="0"/>
              <a:t> الصناعات الاستخراجية. يتم إنتاج السلع التي تثيرها هذه الصناعات بمساعدة ضئيلة نسبيا من الرجل</a:t>
            </a:r>
            <a:endParaRPr lang="en-US" sz="2800" dirty="0" smtClean="0">
              <a:latin typeface="Times New Roman"/>
            </a:endParaRPr>
          </a:p>
          <a:p>
            <a:pPr marL="109728" indent="0">
              <a:buNone/>
            </a:pPr>
            <a:endParaRPr lang="en-US" sz="2800" dirty="0">
              <a:latin typeface="Times New Roman"/>
            </a:endParaRPr>
          </a:p>
          <a:p>
            <a:pPr marL="109728" indent="0">
              <a:buNone/>
            </a:pPr>
            <a:r>
              <a:rPr lang="en-US" sz="2800" b="1" dirty="0">
                <a:latin typeface="Times New Roman"/>
              </a:rPr>
              <a:t>2. </a:t>
            </a:r>
            <a:r>
              <a:rPr lang="en-US" sz="2800" dirty="0">
                <a:latin typeface="Times New Roman"/>
              </a:rPr>
              <a:t>Genetic industries. These industries are engaged in reproducing </a:t>
            </a:r>
            <a:r>
              <a:rPr lang="en-US" sz="2800" dirty="0" smtClean="0">
                <a:latin typeface="Times New Roman"/>
                <a:cs typeface="Times New Roman"/>
              </a:rPr>
              <a:t>and </a:t>
            </a:r>
            <a:r>
              <a:rPr lang="en-US" sz="2800" dirty="0">
                <a:latin typeface="Times New Roman"/>
                <a:cs typeface="Times New Roman"/>
              </a:rPr>
              <a:t>multiplying certain species </a:t>
            </a:r>
            <a:r>
              <a:rPr lang="en-US" sz="2800" dirty="0" smtClean="0">
                <a:latin typeface="Times New Roman"/>
                <a:cs typeface="Times New Roman"/>
              </a:rPr>
              <a:t>of </a:t>
            </a:r>
            <a:r>
              <a:rPr lang="en-US" sz="2800" dirty="0">
                <a:latin typeface="Times New Roman"/>
                <a:cs typeface="Times New Roman"/>
              </a:rPr>
              <a:t>plants and animals with the object of earning profit from their sale. For example, nurseries, cattle bearing farms, poultry farms etc</a:t>
            </a:r>
            <a:r>
              <a:rPr lang="en-US" sz="2800" dirty="0" smtClean="0">
                <a:latin typeface="Times New Roman"/>
                <a:cs typeface="Times New Roman"/>
              </a:rPr>
              <a:t>.</a:t>
            </a:r>
            <a:r>
              <a:rPr lang="ar-SA" sz="2000" dirty="0"/>
              <a:t> الصناعات الوراثية. وتشارك هذه الصناعات في إعادة إنتاج وتكاثر أنواع معينة من النباتات والحيوانات بهدف جني أرباح من بيعها. على سبيل المثال ، دور الحضانة ومزارع تربية الماشية ومزارع الدواجن إلخ</a:t>
            </a:r>
            <a:endParaRPr lang="en-US" sz="2800" dirty="0" smtClean="0">
              <a:latin typeface="Times New Roman"/>
              <a:cs typeface="Times New Roman"/>
            </a:endParaRPr>
          </a:p>
          <a:p>
            <a:pPr marL="109728" indent="0">
              <a:buNone/>
            </a:pPr>
            <a:endParaRPr lang="en-US" sz="2800" dirty="0">
              <a:latin typeface="Times New Roman"/>
              <a:cs typeface="Times New Roman"/>
            </a:endParaRPr>
          </a:p>
          <a:p>
            <a:pPr marL="109728" indent="0">
              <a:buNone/>
            </a:pPr>
            <a:r>
              <a:rPr lang="en-US" sz="2800" b="1" dirty="0">
                <a:latin typeface="Times New Roman"/>
              </a:rPr>
              <a:t>3. </a:t>
            </a:r>
            <a:r>
              <a:rPr lang="en-US" sz="2800" dirty="0">
                <a:latin typeface="Times New Roman"/>
              </a:rPr>
              <a:t>Construction industries. These involve construction of buildings, roads, canals, dams, bridges etc</a:t>
            </a:r>
            <a:r>
              <a:rPr lang="en-US" sz="2800" dirty="0" smtClean="0">
                <a:latin typeface="Times New Roman"/>
              </a:rPr>
              <a:t>.</a:t>
            </a:r>
            <a:r>
              <a:rPr lang="ar-SA" sz="2000" dirty="0"/>
              <a:t> البناء. وتشمل هذه بناء المباني والطرق والقنوات والسدود والجسور الخ</a:t>
            </a:r>
            <a:endParaRPr lang="en-US" sz="2800" dirty="0" smtClean="0">
              <a:latin typeface="Times New Roman"/>
            </a:endParaRPr>
          </a:p>
          <a:p>
            <a:pPr marL="109728" indent="0">
              <a:buNone/>
            </a:pPr>
            <a:endParaRPr lang="en-US" sz="2800" dirty="0">
              <a:latin typeface="Times New Roman"/>
            </a:endParaRPr>
          </a:p>
          <a:p>
            <a:pPr marL="109728" indent="0">
              <a:buNone/>
            </a:pPr>
            <a:r>
              <a:rPr lang="en-US" sz="2800" b="1" dirty="0">
                <a:latin typeface="Times New Roman"/>
              </a:rPr>
              <a:t>4. </a:t>
            </a:r>
            <a:r>
              <a:rPr lang="en-US" sz="2800" dirty="0">
                <a:latin typeface="Times New Roman"/>
              </a:rPr>
              <a:t>Manufacturing industries. Generally the term industry is used to refer to manufacturing industries (which is not correct). Manufacturing industries are engaged in the conversion or transformation of raw materials or semi-finished products into finished products. These may be Analytical industries, Synthetic industries, Processing industries or Assembly –line industries. The industries are sometimes classified on the basis of size and investment, such as heavy industries or light industries</a:t>
            </a:r>
            <a:r>
              <a:rPr lang="en-US" sz="2800" dirty="0" smtClean="0">
                <a:latin typeface="Times New Roman"/>
              </a:rPr>
              <a:t>.</a:t>
            </a:r>
            <a:r>
              <a:rPr lang="ar-SA" dirty="0"/>
              <a:t> الصناعات التحويلية. عموما يستخدم مصطلح الصناعة للإشارة إلى الصناعات التحويلية (وهذا غير صحيح). وتشارك الصناعات التحويلية في تحويل أو تحويل المواد الخام أو المنتجات شبه المصنعة إلى منتجات تامة الصنع. قد تكون هذه الصناعات التحليلية ، والصناعات الاصطناعية ، والصناعات التحويلية أو الصناعات التجميعية. تصنف الصناعات في بعض الأحيان على أساس الحجم والاستثمار ، مثل الصناعات الثقيلة أو الصناعات الخفيفة</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40</a:t>
            </a:fld>
            <a:endParaRPr lang="en-US"/>
          </a:p>
        </p:txBody>
      </p:sp>
    </p:spTree>
    <p:extLst>
      <p:ext uri="{BB962C8B-B14F-4D97-AF65-F5344CB8AC3E}">
        <p14:creationId xmlns:p14="http://schemas.microsoft.com/office/powerpoint/2010/main" val="16869388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85000" lnSpcReduction="20000"/>
          </a:bodyPr>
          <a:lstStyle/>
          <a:p>
            <a:pPr marL="109728" indent="0">
              <a:buNone/>
            </a:pPr>
            <a:r>
              <a:rPr lang="en-US" b="1" u="sng" dirty="0"/>
              <a:t>Charts for medium and large industry</a:t>
            </a:r>
            <a:r>
              <a:rPr lang="en-US" b="1" u="sng" dirty="0" smtClean="0"/>
              <a:t>:</a:t>
            </a:r>
          </a:p>
          <a:p>
            <a:pPr marL="109728" indent="0">
              <a:buNone/>
            </a:pPr>
            <a:endParaRPr lang="en-US" b="1" u="sng" dirty="0"/>
          </a:p>
          <a:p>
            <a:pPr marL="109728" indent="0">
              <a:buNone/>
            </a:pPr>
            <a:r>
              <a:rPr lang="en-US" dirty="0"/>
              <a:t>Organization charts for medium, and large industries are given hereunder. However these can vary from organization to organization depending upon the factors.</a:t>
            </a:r>
          </a:p>
          <a:p>
            <a:pPr marL="109728" indent="0">
              <a:buNone/>
            </a:pPr>
            <a:r>
              <a:rPr lang="en-US" b="1" dirty="0"/>
              <a:t>(a) For medium industry. </a:t>
            </a:r>
            <a:r>
              <a:rPr lang="en-US" dirty="0"/>
              <a:t>For a medium size industry, a sample chart for management is given at following figure. Layout given in that figure is for a medium sized concern controlled by the board of directors, who act through a managing director. Here the activities of the concern are divided into various sections namely: sales, office, works, inspection and design, with a departmental head in each</a:t>
            </a:r>
            <a:r>
              <a:rPr lang="en-US" dirty="0" smtClean="0"/>
              <a:t>.</a:t>
            </a:r>
            <a:r>
              <a:rPr lang="ar-SA" dirty="0"/>
              <a:t> بالنسبة إلى صناعة متوسطة الحجم ، يتم إعطاء نموذج مخطط للإدارة على الشكل التالي. المخطط المعطى في هذا الرقم هو لقلق متوسط الحجم يسيطر عليه مجلس الإدارة ، الذي يعمل من خلال مدير إداري. هنا تنقسم أنشطة الاهتمام إلى أقسام مختلفة وهي: المبيعات ، والمكاتب ، والأعمال ، والتفتيش والتصميم ، مع وجود رئيس إداري في كل قسم.</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41</a:t>
            </a:fld>
            <a:endParaRPr lang="en-US"/>
          </a:p>
        </p:txBody>
      </p:sp>
    </p:spTree>
    <p:extLst>
      <p:ext uri="{BB962C8B-B14F-4D97-AF65-F5344CB8AC3E}">
        <p14:creationId xmlns:p14="http://schemas.microsoft.com/office/powerpoint/2010/main" val="5212658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BBA91-D9FC-47CC-913E-E61311D3F80C}" type="slidenum">
              <a:rPr lang="en-US" smtClean="0"/>
              <a:t>42</a:t>
            </a:fld>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0" y="762000"/>
            <a:ext cx="7200900" cy="479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286000" y="5754193"/>
            <a:ext cx="5562600" cy="369332"/>
          </a:xfrm>
          <a:prstGeom prst="rect">
            <a:avLst/>
          </a:prstGeom>
        </p:spPr>
        <p:txBody>
          <a:bodyPr wrap="square">
            <a:spAutoFit/>
          </a:bodyPr>
          <a:lstStyle/>
          <a:p>
            <a:r>
              <a:rPr lang="en-US" b="1" dirty="0"/>
              <a:t>Fig : Organization chart of medium industry</a:t>
            </a:r>
            <a:endParaRPr lang="en-US" dirty="0"/>
          </a:p>
        </p:txBody>
      </p:sp>
    </p:spTree>
    <p:extLst>
      <p:ext uri="{BB962C8B-B14F-4D97-AF65-F5344CB8AC3E}">
        <p14:creationId xmlns:p14="http://schemas.microsoft.com/office/powerpoint/2010/main" val="3890590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57200"/>
            <a:ext cx="8229600" cy="5943600"/>
          </a:xfrm>
        </p:spPr>
        <p:txBody>
          <a:bodyPr>
            <a:normAutofit fontScale="92500" lnSpcReduction="10000"/>
          </a:bodyPr>
          <a:lstStyle/>
          <a:p>
            <a:pPr marL="109728" indent="0">
              <a:buNone/>
            </a:pPr>
            <a:endParaRPr lang="en-US" dirty="0" smtClean="0"/>
          </a:p>
          <a:p>
            <a:pPr marL="109728" indent="0">
              <a:buNone/>
            </a:pPr>
            <a:endParaRPr lang="en-US" dirty="0"/>
          </a:p>
          <a:p>
            <a:pPr marL="109728" indent="0" algn="just">
              <a:buNone/>
            </a:pPr>
            <a:r>
              <a:rPr lang="en-US" dirty="0" smtClean="0"/>
              <a:t>This </a:t>
            </a:r>
            <a:r>
              <a:rPr lang="en-US" dirty="0"/>
              <a:t>structure is designed to permit the managing director some help from over – work of his authority while still handling control. </a:t>
            </a:r>
            <a:endParaRPr lang="en-US" dirty="0" smtClean="0"/>
          </a:p>
          <a:p>
            <a:pPr marL="109728" indent="0" algn="just">
              <a:buNone/>
            </a:pPr>
            <a:r>
              <a:rPr lang="en-US" dirty="0" smtClean="0"/>
              <a:t>In </a:t>
            </a:r>
            <a:r>
              <a:rPr lang="en-US" dirty="0"/>
              <a:t>this manner, he is free from handling too much detail and from being brought into contact with large number of people. </a:t>
            </a:r>
            <a:endParaRPr lang="en-US" dirty="0" smtClean="0"/>
          </a:p>
          <a:p>
            <a:pPr marL="109728" indent="0">
              <a:buNone/>
            </a:pPr>
            <a:r>
              <a:rPr lang="en-US" dirty="0" smtClean="0"/>
              <a:t>Main </a:t>
            </a:r>
            <a:r>
              <a:rPr lang="en-US" dirty="0"/>
              <a:t>works to be done in each department are given in the chart with the designation of the head</a:t>
            </a:r>
            <a:r>
              <a:rPr lang="en-US" dirty="0" smtClean="0"/>
              <a:t>.</a:t>
            </a:r>
            <a:r>
              <a:rPr lang="ar-SA" dirty="0"/>
              <a:t> تم تصميم هذه البنية للسماح للمدير الإداري بالمساعدة من الإفراط في العمل في سلطته مع الاستمرار في السيطرة.</a:t>
            </a:r>
            <a:br>
              <a:rPr lang="ar-SA" dirty="0"/>
            </a:br>
            <a:r>
              <a:rPr lang="ar-SA" dirty="0"/>
              <a:t>وبهذه الطريقة ، فهو حر من التعامل مع الكثير من التفاصيل ومن الاتصال بعدد كبير من الأشخاص.</a:t>
            </a:r>
            <a:br>
              <a:rPr lang="ar-SA" dirty="0"/>
            </a:br>
            <a:r>
              <a:rPr lang="ar-SA" dirty="0"/>
              <a:t>يتم إعطاء الأعمال الرئيسية التي يتعين القيام بها في كل قسم في الرسم البياني مع تعيين الرأس.</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43</a:t>
            </a:fld>
            <a:endParaRPr lang="en-US"/>
          </a:p>
        </p:txBody>
      </p:sp>
    </p:spTree>
    <p:extLst>
      <p:ext uri="{BB962C8B-B14F-4D97-AF65-F5344CB8AC3E}">
        <p14:creationId xmlns:p14="http://schemas.microsoft.com/office/powerpoint/2010/main" val="905890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a:bodyPr>
          <a:lstStyle/>
          <a:p>
            <a:pPr marL="109728" indent="0">
              <a:buNone/>
            </a:pPr>
            <a:r>
              <a:rPr lang="en-US" b="1" dirty="0" smtClean="0"/>
              <a:t>(b) </a:t>
            </a:r>
            <a:r>
              <a:rPr lang="en-US" b="1" dirty="0"/>
              <a:t>For large industry. </a:t>
            </a:r>
            <a:r>
              <a:rPr lang="en-US" dirty="0"/>
              <a:t>A sample organization chart for a large concern is shown in the following figure. It may have necessary alterations to meet the requirements for a particular industry.</a:t>
            </a:r>
          </a:p>
          <a:p>
            <a:pPr marL="109728" indent="0">
              <a:buNone/>
            </a:pPr>
            <a:r>
              <a:rPr lang="en-US" dirty="0"/>
              <a:t>In this chart, the activities of the concern are divided into six main sections. Each having a head who is responsible to and is in direct contact with the managing director or general manager as the case may be</a:t>
            </a:r>
            <a:r>
              <a:rPr lang="en-US" dirty="0" smtClean="0"/>
              <a:t>.</a:t>
            </a:r>
          </a:p>
          <a:p>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44</a:t>
            </a:fld>
            <a:endParaRPr lang="en-US"/>
          </a:p>
        </p:txBody>
      </p:sp>
    </p:spTree>
    <p:extLst>
      <p:ext uri="{BB962C8B-B14F-4D97-AF65-F5344CB8AC3E}">
        <p14:creationId xmlns:p14="http://schemas.microsoft.com/office/powerpoint/2010/main" val="1447237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marL="109728" indent="0" algn="just">
              <a:buNone/>
            </a:pPr>
            <a:r>
              <a:rPr lang="en-US" sz="2200" dirty="0"/>
              <a:t> Each sphere of the activity is fairly well designed and the risks of overlapping of activities are avoided. In very large organizations, there may be 2 or 3 sections under each general manager, who works under managing director. </a:t>
            </a:r>
          </a:p>
          <a:p>
            <a:pPr marL="109728" indent="0" algn="just">
              <a:buNone/>
            </a:pPr>
            <a:r>
              <a:rPr lang="en-US" sz="2200" dirty="0"/>
              <a:t>None of the chief official is required to make contact with large number of people.</a:t>
            </a:r>
          </a:p>
          <a:p>
            <a:pPr marL="109728" indent="0" algn="just">
              <a:buNone/>
            </a:pPr>
            <a:r>
              <a:rPr lang="en-US" sz="2200" dirty="0"/>
              <a:t>This does not mean that the heads </a:t>
            </a:r>
            <a:r>
              <a:rPr lang="en-US" sz="2200" dirty="0" smtClean="0"/>
              <a:t>are unapproachable.</a:t>
            </a:r>
          </a:p>
          <a:p>
            <a:pPr marL="109728" indent="0" algn="just">
              <a:buNone/>
            </a:pPr>
            <a:r>
              <a:rPr lang="en-US" sz="2200" dirty="0" smtClean="0"/>
              <a:t> </a:t>
            </a:r>
            <a:r>
              <a:rPr lang="en-US" sz="2200" dirty="0"/>
              <a:t>What does it mean that they do not waste time asking number of persons for information</a:t>
            </a:r>
          </a:p>
          <a:p>
            <a:endParaRPr lang="en-US" dirty="0"/>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45</a:t>
            </a:fld>
            <a:endParaRPr lang="en-US"/>
          </a:p>
        </p:txBody>
      </p:sp>
    </p:spTree>
    <p:extLst>
      <p:ext uri="{BB962C8B-B14F-4D97-AF65-F5344CB8AC3E}">
        <p14:creationId xmlns:p14="http://schemas.microsoft.com/office/powerpoint/2010/main" val="29146692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which they can get from the planned sources? The scheme is designed to make use of the skill and the time of the officials to the best advantages and to free them from handling a mass of details.</a:t>
            </a:r>
          </a:p>
        </p:txBody>
      </p:sp>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46</a:t>
            </a:fld>
            <a:endParaRPr lang="en-US"/>
          </a:p>
        </p:txBody>
      </p:sp>
    </p:spTree>
    <p:extLst>
      <p:ext uri="{BB962C8B-B14F-4D97-AF65-F5344CB8AC3E}">
        <p14:creationId xmlns:p14="http://schemas.microsoft.com/office/powerpoint/2010/main" val="15618001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BBA91-D9FC-47CC-913E-E61311D3F80C}" type="slidenum">
              <a:rPr lang="en-US" smtClean="0"/>
              <a:t>47</a:t>
            </a:fld>
            <a:endParaRPr lang="en-US"/>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1143000"/>
            <a:ext cx="7086600" cy="486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60356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91BBA91-D9FC-47CC-913E-E61311D3F80C}" type="slidenum">
              <a:rPr lang="en-US" smtClean="0"/>
              <a:t>48</a:t>
            </a:fld>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914400"/>
            <a:ext cx="8077200" cy="5092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752600" y="6019800"/>
            <a:ext cx="5410200" cy="369332"/>
          </a:xfrm>
          <a:prstGeom prst="rect">
            <a:avLst/>
          </a:prstGeom>
        </p:spPr>
        <p:txBody>
          <a:bodyPr wrap="square">
            <a:spAutoFit/>
          </a:bodyPr>
          <a:lstStyle/>
          <a:p>
            <a:r>
              <a:rPr lang="en-US" b="1" dirty="0"/>
              <a:t>Fig 12: Organization chart of large concern</a:t>
            </a:r>
            <a:endParaRPr lang="en-US" dirty="0"/>
          </a:p>
        </p:txBody>
      </p:sp>
    </p:spTree>
    <p:extLst>
      <p:ext uri="{BB962C8B-B14F-4D97-AF65-F5344CB8AC3E}">
        <p14:creationId xmlns:p14="http://schemas.microsoft.com/office/powerpoint/2010/main" val="49316347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21491"/>
          </a:xfrm>
        </p:spPr>
        <p:txBody>
          <a:bodyPr>
            <a:normAutofit fontScale="62500" lnSpcReduction="20000"/>
          </a:bodyPr>
          <a:lstStyle/>
          <a:p>
            <a:pPr marL="109728" indent="0">
              <a:buNone/>
            </a:pPr>
            <a:r>
              <a:rPr lang="en-US" sz="4400" b="1" u="sng" dirty="0">
                <a:solidFill>
                  <a:srgbClr val="FF0000"/>
                </a:solidFill>
              </a:rPr>
              <a:t>PROCESS ENGINEERING </a:t>
            </a:r>
            <a:r>
              <a:rPr lang="en-US" sz="4400" b="1" u="sng" dirty="0" smtClean="0">
                <a:solidFill>
                  <a:srgbClr val="FF0000"/>
                </a:solidFill>
              </a:rPr>
              <a:t>ECONOMICS</a:t>
            </a:r>
          </a:p>
          <a:p>
            <a:pPr marL="109728" indent="0">
              <a:buNone/>
            </a:pPr>
            <a:endParaRPr lang="en-US" sz="4400" b="1" u="sng" dirty="0">
              <a:solidFill>
                <a:srgbClr val="FF0000"/>
              </a:solidFill>
            </a:endParaRPr>
          </a:p>
          <a:p>
            <a:pPr marL="109728" indent="0" algn="just">
              <a:buNone/>
            </a:pPr>
            <a:r>
              <a:rPr lang="en-US" dirty="0"/>
              <a:t>Economics is ever present in our lives because we earn money from our jobs and we spend money allocated by our personal budgets for housing, clothing, transportation, entertainment, etc. We spend money for these items based upon the perceived economic utility. Further, economics is the engine that drives industry</a:t>
            </a:r>
            <a:r>
              <a:rPr lang="en-US" dirty="0" smtClean="0"/>
              <a:t>.</a:t>
            </a:r>
            <a:r>
              <a:rPr lang="ar-SA" dirty="0"/>
              <a:t> الاقتصاد موجود على الدوام في حياتنا لأننا نحصل على المال من وظائفنا وننفق الأموال المخصصة من خلال ميزانياتنا الشخصية للإسكان ، والملابس ، والنقل ، والترفيه ، وما إلى ذلك. نحن ننفق الأموال على هذه البنود على أساس المنفعة الاقتصادية المتصورة. علاوة على ذلك ، الاقتصاد هو المحرك الذي يدفع الصناعة</a:t>
            </a:r>
            <a:endParaRPr lang="en-US" dirty="0"/>
          </a:p>
          <a:p>
            <a:pPr marL="109728" indent="0" algn="just">
              <a:buNone/>
            </a:pPr>
            <a:r>
              <a:rPr lang="en-US" dirty="0"/>
              <a:t>Chemical engineers in the performance of their jobs will employ economics in the preparation of capital cost estimates, operating </a:t>
            </a:r>
            <a:r>
              <a:rPr lang="en-US" dirty="0" smtClean="0"/>
              <a:t>expense estimates</a:t>
            </a:r>
            <a:r>
              <a:rPr lang="en-US" dirty="0"/>
              <a:t>, profitability analyses including the time value of money, feasibility studies, and to perform sensitivity and uncertainty analyses considering many alternatives. To move up the management ladder, they must have a working knowledge of balance sheets, income statements, and financial analyses of a corporate venture</a:t>
            </a:r>
            <a:r>
              <a:rPr lang="en-US" dirty="0" smtClean="0"/>
              <a:t>.</a:t>
            </a:r>
            <a:r>
              <a:rPr lang="ar-SA" dirty="0"/>
              <a:t> سيقوم المهندسون الكيميائيون في أداء وظائفهم بتوظيف الاقتصاد في إعداد تقديرات تكلفة رأس المال ، وتقديرات النفقات التشغيلية ، وتحليلات الربحية بما في ذلك القيمة الزمنية للنقود ، ودراسات الجدوى ، وإجراء تحليلات الحساسية وعدم اليقين بالنظر إلى العديد من البدائل. ولتحريك سلم الإدارة ، يجب أن يكون لديهم معرفة عملية بالميزانيات العمومية وبيانات الدخل والتحليلات المالية لمشروع مشترك.</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49</a:t>
            </a:fld>
            <a:endParaRPr lang="en-US"/>
          </a:p>
        </p:txBody>
      </p:sp>
    </p:spTree>
    <p:extLst>
      <p:ext uri="{BB962C8B-B14F-4D97-AF65-F5344CB8AC3E}">
        <p14:creationId xmlns:p14="http://schemas.microsoft.com/office/powerpoint/2010/main" val="1588947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dirty="0"/>
              <a:t>Proper management directly impacts improvements in the well-being of a society.</a:t>
            </a:r>
          </a:p>
          <a:p>
            <a:r>
              <a:rPr lang="en-US" dirty="0"/>
              <a:t>• Studying management helps people to understand what management is and prepares them accomplish managerial activities in their organizations.</a:t>
            </a:r>
          </a:p>
          <a:p>
            <a:r>
              <a:rPr lang="en-US" dirty="0"/>
              <a:t>• Studying management opens a path to a well-paying job and a satisfying career.</a:t>
            </a:r>
          </a:p>
        </p:txBody>
      </p:sp>
      <p:sp>
        <p:nvSpPr>
          <p:cNvPr id="3" name="Title 2"/>
          <p:cNvSpPr>
            <a:spLocks noGrp="1"/>
          </p:cNvSpPr>
          <p:nvPr>
            <p:ph type="title"/>
          </p:nvPr>
        </p:nvSpPr>
        <p:spPr/>
        <p:txBody>
          <a:bodyPr/>
          <a:lstStyle/>
          <a:p>
            <a:r>
              <a:rPr lang="en-US" dirty="0"/>
              <a:t>Study Management</a:t>
            </a:r>
          </a:p>
        </p:txBody>
      </p:sp>
      <p:sp>
        <p:nvSpPr>
          <p:cNvPr id="5" name="Slide Number Placeholder 4"/>
          <p:cNvSpPr>
            <a:spLocks noGrp="1"/>
          </p:cNvSpPr>
          <p:nvPr>
            <p:ph type="sldNum" sz="quarter" idx="12"/>
          </p:nvPr>
        </p:nvSpPr>
        <p:spPr>
          <a:xfrm>
            <a:off x="8001000" y="6248400"/>
            <a:ext cx="365760" cy="365125"/>
          </a:xfrm>
        </p:spPr>
        <p:txBody>
          <a:bodyPr/>
          <a:lstStyle/>
          <a:p>
            <a:fld id="{791BBA91-D9FC-47CC-913E-E61311D3F80C}" type="slidenum">
              <a:rPr lang="en-US" sz="1600" smtClean="0"/>
              <a:t>5</a:t>
            </a:fld>
            <a:endParaRPr lang="en-US" sz="1600" dirty="0"/>
          </a:p>
        </p:txBody>
      </p:sp>
    </p:spTree>
    <p:extLst>
      <p:ext uri="{BB962C8B-B14F-4D97-AF65-F5344CB8AC3E}">
        <p14:creationId xmlns:p14="http://schemas.microsoft.com/office/powerpoint/2010/main" val="15093653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109728" indent="0">
              <a:buNone/>
            </a:pPr>
            <a:r>
              <a:rPr lang="en-US" dirty="0"/>
              <a:t>A business plan must be developed before any funds are sought for a </a:t>
            </a:r>
            <a:r>
              <a:rPr lang="en-US" dirty="0" smtClean="0"/>
              <a:t>new product </a:t>
            </a:r>
            <a:r>
              <a:rPr lang="en-US" dirty="0"/>
              <a:t>or venture. </a:t>
            </a:r>
            <a:endParaRPr lang="en-US" dirty="0" smtClean="0"/>
          </a:p>
          <a:p>
            <a:pPr marL="109728" indent="0">
              <a:buNone/>
            </a:pPr>
            <a:r>
              <a:rPr lang="en-US" dirty="0" smtClean="0"/>
              <a:t>The </a:t>
            </a:r>
            <a:r>
              <a:rPr lang="en-US" dirty="0"/>
              <a:t>capital budgeting function may be divided into several categories depending upon the time frame </a:t>
            </a:r>
            <a:r>
              <a:rPr lang="en-US" dirty="0" err="1" smtClean="0"/>
              <a:t>involvedStrategic</a:t>
            </a:r>
            <a:r>
              <a:rPr lang="en-US" dirty="0" smtClean="0"/>
              <a:t> </a:t>
            </a:r>
            <a:r>
              <a:rPr lang="en-US" dirty="0"/>
              <a:t>planning involves setting the goals, objectives, and broad business plans for a </a:t>
            </a:r>
            <a:r>
              <a:rPr lang="en-US" dirty="0" smtClean="0"/>
              <a:t>5 </a:t>
            </a:r>
            <a:r>
              <a:rPr lang="en-US" dirty="0"/>
              <a:t>to </a:t>
            </a:r>
            <a:r>
              <a:rPr lang="en-US" dirty="0" smtClean="0"/>
              <a:t>10year </a:t>
            </a:r>
            <a:r>
              <a:rPr lang="en-US" dirty="0"/>
              <a:t>time period in the future</a:t>
            </a:r>
            <a:r>
              <a:rPr lang="en-US" dirty="0" smtClean="0"/>
              <a:t>.</a:t>
            </a:r>
            <a:r>
              <a:rPr lang="ar-SA" dirty="0"/>
              <a:t> يجب تطوير خطة العمل قبل البحث عن أي أموال لمنتج أو مشروع جديد.</a:t>
            </a:r>
            <a:br>
              <a:rPr lang="ar-SA" dirty="0"/>
            </a:br>
            <a:r>
              <a:rPr lang="ar-SA" dirty="0"/>
              <a:t>يمكن تقسيم وظيفة </a:t>
            </a:r>
            <a:r>
              <a:rPr lang="ar-SA" dirty="0" err="1"/>
              <a:t>الميزنة</a:t>
            </a:r>
            <a:r>
              <a:rPr lang="ar-SA" dirty="0"/>
              <a:t> الرأسمالية إلى عدة فئات وفقًا للإطار الزمني المتضمن التخطيط الاستراتيجي ويشمل تحديد الأهداف والأهداف وخطط العمل الواسعة لفترة تتراوح من 5 إلى 10 سنوات في المستقبل.</a:t>
            </a:r>
            <a:endParaRPr lang="en-US" dirty="0"/>
          </a:p>
          <a:p>
            <a:pPr marL="109728" indent="0">
              <a:buNone/>
            </a:pPr>
            <a:r>
              <a:rPr lang="en-US" dirty="0"/>
              <a:t>. Tactical planning involves the detailing of the strategic planning for say 2–5 years in the future.</a:t>
            </a:r>
          </a:p>
          <a:p>
            <a:pPr marL="109728" indent="0">
              <a:buNone/>
            </a:pPr>
            <a:r>
              <a:rPr lang="en-US" dirty="0"/>
              <a:t>. Capital budgeting involves a request, analysis, and approval of expenditures for the coming year</a:t>
            </a:r>
            <a:r>
              <a:rPr lang="en-US" b="1" dirty="0"/>
              <a:t>.</a:t>
            </a:r>
          </a:p>
          <a:p>
            <a:pPr marL="109728" indent="0">
              <a:buNone/>
            </a:pPr>
            <a:r>
              <a:rPr lang="en-US" dirty="0"/>
              <a:t>Business plans minimally consist of the following information along with a projected timetable:</a:t>
            </a:r>
          </a:p>
          <a:p>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50</a:t>
            </a:fld>
            <a:endParaRPr lang="en-US"/>
          </a:p>
        </p:txBody>
      </p:sp>
    </p:spTree>
    <p:extLst>
      <p:ext uri="{BB962C8B-B14F-4D97-AF65-F5344CB8AC3E}">
        <p14:creationId xmlns:p14="http://schemas.microsoft.com/office/powerpoint/2010/main" val="27184240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70000" lnSpcReduction="20000"/>
          </a:bodyPr>
          <a:lstStyle/>
          <a:p>
            <a:pPr marL="109728" indent="0">
              <a:buNone/>
            </a:pPr>
            <a:r>
              <a:rPr lang="en-US" b="1" u="sng" dirty="0"/>
              <a:t>Perceived goals and objectives of the company*</a:t>
            </a:r>
          </a:p>
          <a:p>
            <a:pPr marL="109728" indent="0">
              <a:buNone/>
            </a:pPr>
            <a:r>
              <a:rPr lang="en-US" b="1" dirty="0"/>
              <a:t>A- </a:t>
            </a:r>
            <a:r>
              <a:rPr lang="en-US" b="1" dirty="0" smtClean="0"/>
              <a:t>Market data</a:t>
            </a:r>
            <a:r>
              <a:rPr lang="ar-SA" dirty="0"/>
              <a:t>الأهداف والغايات المتصورة للشركة *</a:t>
            </a:r>
            <a:endParaRPr lang="en-US" b="1" dirty="0"/>
          </a:p>
          <a:p>
            <a:pPr marL="109728" indent="0">
              <a:buNone/>
            </a:pPr>
            <a:r>
              <a:rPr lang="en-US" dirty="0"/>
              <a:t>Projected share of the </a:t>
            </a:r>
            <a:r>
              <a:rPr lang="en-US" dirty="0" smtClean="0"/>
              <a:t>market</a:t>
            </a:r>
            <a:r>
              <a:rPr lang="ar-SA" dirty="0"/>
              <a:t>حصة المتوقعة من السوق</a:t>
            </a:r>
            <a:br>
              <a:rPr lang="ar-SA" dirty="0"/>
            </a:br>
            <a:r>
              <a:rPr lang="ar-SA" dirty="0"/>
              <a:t>أسعار السوق</a:t>
            </a:r>
            <a:br>
              <a:rPr lang="ar-SA" dirty="0"/>
            </a:br>
            <a:r>
              <a:rPr lang="ar-SA" dirty="0"/>
              <a:t>نمو السوق</a:t>
            </a:r>
            <a:br>
              <a:rPr lang="ar-SA" dirty="0"/>
            </a:br>
            <a:r>
              <a:rPr lang="ar-SA" dirty="0"/>
              <a:t>الأسواق تعمل الشركة</a:t>
            </a:r>
            <a:br>
              <a:rPr lang="ar-SA" dirty="0"/>
            </a:br>
            <a:r>
              <a:rPr lang="ar-SA" dirty="0"/>
              <a:t>المنافسة ، على الصعيدين المحلي والعالمي</a:t>
            </a:r>
            <a:br>
              <a:rPr lang="ar-SA" dirty="0"/>
            </a:br>
            <a:r>
              <a:rPr lang="ar-SA" dirty="0"/>
              <a:t>المشروع و / أو عمر المنتج</a:t>
            </a:r>
            <a:endParaRPr lang="en-US" dirty="0"/>
          </a:p>
          <a:p>
            <a:pPr marL="109728" indent="0">
              <a:buNone/>
            </a:pPr>
            <a:r>
              <a:rPr lang="en-US" dirty="0"/>
              <a:t>Market prices</a:t>
            </a:r>
          </a:p>
          <a:p>
            <a:pPr marL="109728" indent="0">
              <a:buNone/>
            </a:pPr>
            <a:r>
              <a:rPr lang="en-US" dirty="0"/>
              <a:t>Market growth</a:t>
            </a:r>
          </a:p>
          <a:p>
            <a:pPr marL="109728" indent="0">
              <a:buNone/>
            </a:pPr>
            <a:r>
              <a:rPr lang="en-US" dirty="0"/>
              <a:t>Markets the company serves</a:t>
            </a:r>
          </a:p>
          <a:p>
            <a:pPr marL="109728" indent="0">
              <a:buNone/>
            </a:pPr>
            <a:r>
              <a:rPr lang="en-US" dirty="0"/>
              <a:t>Competition, both domestic and global</a:t>
            </a:r>
          </a:p>
          <a:p>
            <a:pPr marL="109728" indent="0">
              <a:buNone/>
            </a:pPr>
            <a:r>
              <a:rPr lang="en-US" dirty="0"/>
              <a:t>Project and/or product life</a:t>
            </a:r>
          </a:p>
          <a:p>
            <a:pPr marL="109728" indent="0">
              <a:buNone/>
            </a:pPr>
            <a:r>
              <a:rPr lang="en-US" dirty="0" smtClean="0"/>
              <a:t>B- </a:t>
            </a:r>
            <a:r>
              <a:rPr lang="en-US" b="1" dirty="0"/>
              <a:t>Capital requirements</a:t>
            </a:r>
          </a:p>
          <a:p>
            <a:pPr marL="109728" indent="0">
              <a:buNone/>
            </a:pPr>
            <a:r>
              <a:rPr lang="en-US" dirty="0"/>
              <a:t>Fixed capital </a:t>
            </a:r>
            <a:r>
              <a:rPr lang="en-US" dirty="0" smtClean="0"/>
              <a:t>investment</a:t>
            </a:r>
            <a:r>
              <a:rPr lang="ar-SA" dirty="0"/>
              <a:t>متطلبات رأس المال</a:t>
            </a:r>
            <a:br>
              <a:rPr lang="ar-SA" dirty="0"/>
            </a:br>
            <a:r>
              <a:rPr lang="ar-SA" dirty="0"/>
              <a:t>الاستثمار الرأسمالي الثابت</a:t>
            </a:r>
            <a:br>
              <a:rPr lang="ar-SA" dirty="0"/>
            </a:br>
            <a:r>
              <a:rPr lang="ar-SA" dirty="0"/>
              <a:t>القوى العاملة</a:t>
            </a:r>
            <a:br>
              <a:rPr lang="ar-SA" dirty="0"/>
            </a:br>
            <a:r>
              <a:rPr lang="ar-SA" dirty="0"/>
              <a:t>متطلبات رأس المال الأخرى</a:t>
            </a:r>
            <a:endParaRPr lang="en-US" dirty="0"/>
          </a:p>
          <a:p>
            <a:pPr marL="109728" indent="0">
              <a:buNone/>
            </a:pPr>
            <a:r>
              <a:rPr lang="en-US" dirty="0"/>
              <a:t>Working capital</a:t>
            </a:r>
          </a:p>
          <a:p>
            <a:pPr marL="109728" indent="0">
              <a:buNone/>
            </a:pPr>
            <a:r>
              <a:rPr lang="en-US" dirty="0"/>
              <a:t>Other capital requirements</a:t>
            </a:r>
          </a:p>
        </p:txBody>
      </p:sp>
      <p:sp>
        <p:nvSpPr>
          <p:cNvPr id="4" name="Slide Number Placeholder 3"/>
          <p:cNvSpPr>
            <a:spLocks noGrp="1"/>
          </p:cNvSpPr>
          <p:nvPr>
            <p:ph type="sldNum" sz="quarter" idx="12"/>
          </p:nvPr>
        </p:nvSpPr>
        <p:spPr/>
        <p:txBody>
          <a:bodyPr/>
          <a:lstStyle/>
          <a:p>
            <a:fld id="{791BBA91-D9FC-47CC-913E-E61311D3F80C}" type="slidenum">
              <a:rPr lang="en-US" smtClean="0"/>
              <a:t>51</a:t>
            </a:fld>
            <a:endParaRPr lang="en-US"/>
          </a:p>
        </p:txBody>
      </p:sp>
    </p:spTree>
    <p:extLst>
      <p:ext uri="{BB962C8B-B14F-4D97-AF65-F5344CB8AC3E}">
        <p14:creationId xmlns:p14="http://schemas.microsoft.com/office/powerpoint/2010/main" val="40222155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47500" lnSpcReduction="20000"/>
          </a:bodyPr>
          <a:lstStyle/>
          <a:p>
            <a:pPr marL="109728" indent="0">
              <a:buNone/>
            </a:pPr>
            <a:r>
              <a:rPr lang="en-US" b="1" dirty="0"/>
              <a:t>C- Operating expenses</a:t>
            </a:r>
          </a:p>
          <a:p>
            <a:pPr marL="109728" indent="0">
              <a:buNone/>
            </a:pPr>
            <a:r>
              <a:rPr lang="en-US" dirty="0"/>
              <a:t>Manufacturing </a:t>
            </a:r>
            <a:r>
              <a:rPr lang="en-US" dirty="0" smtClean="0"/>
              <a:t>expenses</a:t>
            </a:r>
            <a:r>
              <a:rPr lang="ar-SA" dirty="0"/>
              <a:t>نفقات التشغيل</a:t>
            </a:r>
            <a:br>
              <a:rPr lang="ar-SA" dirty="0"/>
            </a:br>
            <a:r>
              <a:rPr lang="ar-SA" dirty="0"/>
              <a:t>مصروفات التصنيع</a:t>
            </a:r>
            <a:br>
              <a:rPr lang="ar-SA" dirty="0"/>
            </a:br>
            <a:r>
              <a:rPr lang="ar-SA" dirty="0"/>
              <a:t>نفقات المبيعات</a:t>
            </a:r>
            <a:br>
              <a:rPr lang="ar-SA" dirty="0"/>
            </a:br>
            <a:r>
              <a:rPr lang="ar-SA" dirty="0"/>
              <a:t>النفقات العامة </a:t>
            </a:r>
            <a:r>
              <a:rPr lang="ar-SA" dirty="0" err="1"/>
              <a:t>العامة</a:t>
            </a:r>
            <a:endParaRPr lang="en-US" dirty="0"/>
          </a:p>
          <a:p>
            <a:pPr marL="109728" indent="0">
              <a:buNone/>
            </a:pPr>
            <a:r>
              <a:rPr lang="en-US" dirty="0"/>
              <a:t>Sales expenses</a:t>
            </a:r>
          </a:p>
          <a:p>
            <a:pPr marL="109728" indent="0">
              <a:buNone/>
            </a:pPr>
            <a:r>
              <a:rPr lang="en-US" dirty="0"/>
              <a:t>General overhead expenses</a:t>
            </a:r>
          </a:p>
          <a:p>
            <a:pPr marL="109728" indent="0">
              <a:buNone/>
            </a:pPr>
            <a:r>
              <a:rPr lang="en-US" b="1" dirty="0" smtClean="0"/>
              <a:t>D- </a:t>
            </a:r>
            <a:r>
              <a:rPr lang="en-US" b="1" dirty="0"/>
              <a:t>Profitability</a:t>
            </a:r>
          </a:p>
          <a:p>
            <a:pPr marL="109728" indent="0">
              <a:buNone/>
            </a:pPr>
            <a:r>
              <a:rPr lang="en-US" dirty="0"/>
              <a:t>Profit after </a:t>
            </a:r>
            <a:r>
              <a:rPr lang="en-US" dirty="0" smtClean="0"/>
              <a:t>taxes</a:t>
            </a:r>
            <a:r>
              <a:rPr lang="ar-SA" dirty="0"/>
              <a:t>الربحية</a:t>
            </a:r>
            <a:br>
              <a:rPr lang="ar-SA" dirty="0"/>
            </a:br>
            <a:r>
              <a:rPr lang="ar-SA" dirty="0"/>
              <a:t>الربح بعد الضرائب</a:t>
            </a:r>
            <a:br>
              <a:rPr lang="ar-SA" dirty="0"/>
            </a:br>
            <a:r>
              <a:rPr lang="ar-SA" dirty="0"/>
              <a:t>تدفق مالي</a:t>
            </a:r>
            <a:br>
              <a:rPr lang="ar-SA" dirty="0"/>
            </a:br>
            <a:r>
              <a:rPr lang="ar-SA" dirty="0"/>
              <a:t>فترة العائد</a:t>
            </a:r>
            <a:br>
              <a:rPr lang="ar-SA" dirty="0"/>
            </a:br>
            <a:r>
              <a:rPr lang="ar-SA" dirty="0"/>
              <a:t>معدل العائد</a:t>
            </a:r>
            <a:br>
              <a:rPr lang="ar-SA" dirty="0"/>
            </a:br>
            <a:r>
              <a:rPr lang="ar-SA" dirty="0"/>
              <a:t>عوائد الأسهم والأصول</a:t>
            </a:r>
            <a:br>
              <a:rPr lang="ar-SA" dirty="0"/>
            </a:br>
            <a:r>
              <a:rPr lang="ar-SA" dirty="0"/>
              <a:t>القيمة الاقتصادية المضافة</a:t>
            </a:r>
            <a:endParaRPr lang="en-US" dirty="0"/>
          </a:p>
          <a:p>
            <a:pPr marL="109728" indent="0">
              <a:buNone/>
            </a:pPr>
            <a:r>
              <a:rPr lang="en-US" dirty="0"/>
              <a:t>Cash Flow</a:t>
            </a:r>
          </a:p>
          <a:p>
            <a:pPr marL="109728" indent="0">
              <a:buNone/>
            </a:pPr>
            <a:r>
              <a:rPr lang="en-US" dirty="0"/>
              <a:t>Payout period</a:t>
            </a:r>
          </a:p>
          <a:p>
            <a:pPr marL="109728" indent="0">
              <a:buNone/>
            </a:pPr>
            <a:r>
              <a:rPr lang="en-US" dirty="0"/>
              <a:t>Rate of return</a:t>
            </a:r>
          </a:p>
          <a:p>
            <a:pPr marL="109728" indent="0">
              <a:buNone/>
            </a:pPr>
            <a:r>
              <a:rPr lang="en-US" dirty="0"/>
              <a:t>Returns on equity and assets</a:t>
            </a:r>
          </a:p>
          <a:p>
            <a:pPr marL="109728" indent="0">
              <a:buNone/>
            </a:pPr>
            <a:r>
              <a:rPr lang="en-US" dirty="0"/>
              <a:t>Economic value added</a:t>
            </a:r>
          </a:p>
          <a:p>
            <a:pPr marL="109728" indent="0">
              <a:buNone/>
            </a:pPr>
            <a:r>
              <a:rPr lang="en-US" b="1" dirty="0"/>
              <a:t>E- . Projected risk</a:t>
            </a:r>
          </a:p>
          <a:p>
            <a:pPr marL="109728" indent="0">
              <a:buNone/>
            </a:pPr>
            <a:r>
              <a:rPr lang="en-US" dirty="0"/>
              <a:t>Effect of changes in revenue</a:t>
            </a:r>
          </a:p>
          <a:p>
            <a:pPr marL="109728" indent="0">
              <a:buNone/>
            </a:pPr>
            <a:r>
              <a:rPr lang="en-US" dirty="0"/>
              <a:t>Effect of changes in direct and indirect </a:t>
            </a:r>
            <a:r>
              <a:rPr lang="en-US" dirty="0" smtClean="0"/>
              <a:t>expenses</a:t>
            </a:r>
            <a:r>
              <a:rPr lang="ar-SA" dirty="0"/>
              <a:t>تأثير التغيرات في الايرادات</a:t>
            </a:r>
            <a:br>
              <a:rPr lang="ar-SA" dirty="0"/>
            </a:br>
            <a:r>
              <a:rPr lang="ar-SA" dirty="0"/>
              <a:t>أثر التغيرات في المصاريف المباشرة وغير المباشرة</a:t>
            </a:r>
            <a:br>
              <a:rPr lang="ar-SA" dirty="0"/>
            </a:br>
            <a:r>
              <a:rPr lang="ar-SA" dirty="0"/>
              <a:t>تأثير تكلفة رأس المال</a:t>
            </a:r>
            <a:br>
              <a:rPr lang="ar-SA" dirty="0"/>
            </a:br>
            <a:r>
              <a:rPr lang="ar-SA" dirty="0"/>
              <a:t>تأثير التغيرات المحتملة في المنافسة في السوق</a:t>
            </a:r>
            <a:endParaRPr lang="en-US" dirty="0"/>
          </a:p>
          <a:p>
            <a:pPr marL="109728" indent="0">
              <a:buNone/>
            </a:pPr>
            <a:r>
              <a:rPr lang="en-US" dirty="0"/>
              <a:t>Effect of cost of capital</a:t>
            </a:r>
          </a:p>
          <a:p>
            <a:pPr marL="109728" indent="0">
              <a:buNone/>
            </a:pPr>
            <a:r>
              <a:rPr lang="en-US" dirty="0"/>
              <a:t>Effect of potential changes in market competition</a:t>
            </a:r>
          </a:p>
        </p:txBody>
      </p:sp>
      <p:sp>
        <p:nvSpPr>
          <p:cNvPr id="4" name="Slide Number Placeholder 3"/>
          <p:cNvSpPr>
            <a:spLocks noGrp="1"/>
          </p:cNvSpPr>
          <p:nvPr>
            <p:ph type="sldNum" sz="quarter" idx="12"/>
          </p:nvPr>
        </p:nvSpPr>
        <p:spPr/>
        <p:txBody>
          <a:bodyPr/>
          <a:lstStyle/>
          <a:p>
            <a:fld id="{791BBA91-D9FC-47CC-913E-E61311D3F80C}" type="slidenum">
              <a:rPr lang="en-US" smtClean="0"/>
              <a:t>52</a:t>
            </a:fld>
            <a:endParaRPr lang="en-US"/>
          </a:p>
        </p:txBody>
      </p:sp>
    </p:spTree>
    <p:extLst>
      <p:ext uri="{BB962C8B-B14F-4D97-AF65-F5344CB8AC3E}">
        <p14:creationId xmlns:p14="http://schemas.microsoft.com/office/powerpoint/2010/main" val="22045572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169091"/>
          </a:xfrm>
        </p:spPr>
        <p:txBody>
          <a:bodyPr>
            <a:normAutofit fontScale="55000" lnSpcReduction="20000"/>
          </a:bodyPr>
          <a:lstStyle/>
          <a:p>
            <a:pPr marL="109728" indent="0">
              <a:buNone/>
            </a:pPr>
            <a:r>
              <a:rPr lang="en-US" u="sng" dirty="0">
                <a:solidFill>
                  <a:srgbClr val="FF0000"/>
                </a:solidFill>
              </a:rPr>
              <a:t>SOURCES OF FUNDS</a:t>
            </a:r>
          </a:p>
          <a:p>
            <a:pPr marL="109728" indent="0">
              <a:buNone/>
            </a:pPr>
            <a:r>
              <a:rPr lang="en-US" dirty="0"/>
              <a:t>The funding available for corporate ventures may be obtained from internal or external sources</a:t>
            </a:r>
            <a:r>
              <a:rPr lang="en-US" dirty="0" smtClean="0"/>
              <a:t>.</a:t>
            </a:r>
            <a:r>
              <a:rPr lang="ar-SA" dirty="0"/>
              <a:t> مصادر الأموال</a:t>
            </a:r>
            <a:br>
              <a:rPr lang="ar-SA" dirty="0"/>
            </a:br>
            <a:r>
              <a:rPr lang="ar-SA" dirty="0"/>
              <a:t>يمكن الحصول على التمويل المتاح للمشاريع المشتركة من مصادر داخلية أو خارجية</a:t>
            </a:r>
            <a:endParaRPr lang="en-US" dirty="0"/>
          </a:p>
          <a:p>
            <a:pPr marL="109728" indent="0">
              <a:buNone/>
            </a:pPr>
            <a:r>
              <a:rPr lang="en-US" b="1" dirty="0"/>
              <a:t>A- Internal Sources</a:t>
            </a:r>
          </a:p>
          <a:p>
            <a:pPr marL="109728" indent="0">
              <a:buNone/>
            </a:pPr>
            <a:r>
              <a:rPr lang="en-US" dirty="0"/>
              <a:t>The capital from internal sources is from retained earnings or from an allowance known as reserves. Internal financing is “owned” capital, and it is argued that it could be loaned or invested in other ventures to receive a given return. In determining the cost of owned capital, interest to be paid on this capital is equal to the present return on all the company’s capital</a:t>
            </a:r>
          </a:p>
          <a:p>
            <a:pPr marL="109728" indent="0">
              <a:buNone/>
            </a:pPr>
            <a:r>
              <a:rPr lang="ar-SA" dirty="0"/>
              <a:t>رأس المال من المصادر الداخلية هو من الأرباح المحتجزة أو من البدل المعروف باسم الاحتياطيات. التمويل الداخلي هو رأس مال "مملوك" ، ويقال أنه يمكن إقراضه أو استثماره في مشاريع أخرى للحصول على عائد معين. عند تحديد </a:t>
            </a:r>
            <a:endParaRPr lang="en-US" dirty="0" smtClean="0"/>
          </a:p>
          <a:p>
            <a:pPr marL="109728" indent="0">
              <a:buNone/>
            </a:pPr>
            <a:endParaRPr lang="en-US" dirty="0"/>
          </a:p>
          <a:p>
            <a:pPr marL="109728" indent="0">
              <a:buNone/>
            </a:pPr>
            <a:r>
              <a:rPr lang="ar-SA" dirty="0" smtClean="0"/>
              <a:t>تكلفة </a:t>
            </a:r>
            <a:r>
              <a:rPr lang="ar-SA" dirty="0"/>
              <a:t>رأس المال المملوك ، فإن الفائدة المدفوعة على هذا رأس المال تساوي العائد الحالي على رأس مال الشركة</a:t>
            </a:r>
            <a:r>
              <a:rPr lang="en-US" b="1" dirty="0" smtClean="0"/>
              <a:t>B- </a:t>
            </a:r>
            <a:r>
              <a:rPr lang="en-US" b="1" dirty="0"/>
              <a:t>External </a:t>
            </a:r>
            <a:r>
              <a:rPr lang="en-US" b="1" dirty="0" smtClean="0"/>
              <a:t>Sources</a:t>
            </a:r>
            <a:endParaRPr lang="en-US" b="1" dirty="0"/>
          </a:p>
          <a:p>
            <a:pPr marL="109728" indent="0">
              <a:buNone/>
            </a:pPr>
            <a:r>
              <a:rPr lang="en-US" dirty="0"/>
              <a:t>There are three sources of external financing: debt, preferred stock, and common stock. These sources vary widely with respect to the cost and the risk the company assumes </a:t>
            </a:r>
            <a:r>
              <a:rPr lang="ar-SA" dirty="0"/>
              <a:t>تفترض </a:t>
            </a:r>
            <a:r>
              <a:rPr lang="en-US" dirty="0"/>
              <a:t>with each of these financing sources. The cheapest form of capital is the least risky. A general rule is the riskier the project, the safer should be the type of financing the capital used. A new venture with modest capital requirements could be funded by common stock. In contrast, a well-established business area may be financed by debt</a:t>
            </a:r>
            <a:r>
              <a:rPr lang="en-US" dirty="0" smtClean="0"/>
              <a:t>.</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53</a:t>
            </a:fld>
            <a:endParaRPr lang="en-US"/>
          </a:p>
        </p:txBody>
      </p:sp>
    </p:spTree>
    <p:extLst>
      <p:ext uri="{BB962C8B-B14F-4D97-AF65-F5344CB8AC3E}">
        <p14:creationId xmlns:p14="http://schemas.microsoft.com/office/powerpoint/2010/main" val="9126520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473891"/>
          </a:xfrm>
        </p:spPr>
        <p:txBody>
          <a:bodyPr>
            <a:normAutofit fontScale="62500" lnSpcReduction="20000"/>
          </a:bodyPr>
          <a:lstStyle/>
          <a:p>
            <a:pPr marL="109728" indent="0">
              <a:buNone/>
            </a:pPr>
            <a:r>
              <a:rPr lang="en-US" u="sng" dirty="0">
                <a:solidFill>
                  <a:srgbClr val="FF0000"/>
                </a:solidFill>
              </a:rPr>
              <a:t>Estimation of Capital Requirements</a:t>
            </a:r>
          </a:p>
          <a:p>
            <a:pPr marL="109728" indent="0">
              <a:buNone/>
            </a:pPr>
            <a:r>
              <a:rPr lang="en-US" dirty="0"/>
              <a:t>Total capital investment includes funds required to purchase land, </a:t>
            </a:r>
            <a:r>
              <a:rPr lang="en-US" dirty="0" smtClean="0"/>
              <a:t>design ,purchase</a:t>
            </a:r>
            <a:r>
              <a:rPr lang="en-US" dirty="0"/>
              <a:t>, and install equipment and buildings, as well as to </a:t>
            </a:r>
            <a:r>
              <a:rPr lang="en-US" dirty="0" smtClean="0"/>
              <a:t>brine </a:t>
            </a:r>
            <a:r>
              <a:rPr lang="ar-SA" dirty="0"/>
              <a:t>تقدير متطلبات رأس المال</a:t>
            </a:r>
            <a:br>
              <a:rPr lang="ar-SA" dirty="0"/>
            </a:br>
            <a:r>
              <a:rPr lang="ar-SA" dirty="0"/>
              <a:t>يشتمل إجمالي رأس المال المستثمر على الأموال اللازمة لشراء الأراضي والتصميم والشراء وتركيب المعدات والمباني ، بالإضافة إلى المياه المالحة</a:t>
            </a:r>
            <a:endParaRPr lang="en-US" dirty="0" smtClean="0"/>
          </a:p>
          <a:p>
            <a:pPr marL="109728" indent="0">
              <a:buNone/>
            </a:pPr>
            <a:r>
              <a:rPr lang="en-US" b="1" u="sng" dirty="0" smtClean="0"/>
              <a:t>A </a:t>
            </a:r>
            <a:r>
              <a:rPr lang="en-US" b="1" u="sng" dirty="0"/>
              <a:t>list of these items includes:</a:t>
            </a:r>
          </a:p>
          <a:p>
            <a:pPr marL="109728" indent="0">
              <a:buNone/>
            </a:pPr>
            <a:r>
              <a:rPr lang="en-US" sz="2400" dirty="0"/>
              <a:t>1. Land</a:t>
            </a:r>
          </a:p>
          <a:p>
            <a:pPr marL="109728" indent="0">
              <a:buNone/>
            </a:pPr>
            <a:r>
              <a:rPr lang="en-US" sz="2400" dirty="0"/>
              <a:t>2. Fixed capital </a:t>
            </a:r>
            <a:r>
              <a:rPr lang="en-US" sz="2400" dirty="0" smtClean="0"/>
              <a:t>investment</a:t>
            </a:r>
            <a:r>
              <a:rPr lang="ar-SA" sz="2400" dirty="0"/>
              <a:t>أرض</a:t>
            </a:r>
            <a:br>
              <a:rPr lang="ar-SA" sz="2400" dirty="0"/>
            </a:br>
            <a:r>
              <a:rPr lang="ar-SA" sz="2400" dirty="0"/>
              <a:t>2. استثمار رأس المال الثابت</a:t>
            </a:r>
            <a:br>
              <a:rPr lang="ar-SA" sz="2400" dirty="0"/>
            </a:br>
            <a:r>
              <a:rPr lang="ar-SA" sz="2400" dirty="0"/>
              <a:t>3. رأس المال خارج الموقع</a:t>
            </a:r>
            <a:br>
              <a:rPr lang="ar-SA" sz="2400" dirty="0"/>
            </a:br>
            <a:r>
              <a:rPr lang="ar-SA" sz="2400" dirty="0"/>
              <a:t>4. تخصيص رأس المال</a:t>
            </a:r>
            <a:br>
              <a:rPr lang="ar-SA" sz="2400" dirty="0"/>
            </a:br>
            <a:r>
              <a:rPr lang="ar-SA" sz="2400" dirty="0"/>
              <a:t>5. رأس المال العامل</a:t>
            </a:r>
            <a:br>
              <a:rPr lang="ar-SA" sz="2400" dirty="0"/>
            </a:br>
            <a:r>
              <a:rPr lang="ar-SA" sz="2400" dirty="0"/>
              <a:t>6. تكاليف البدء</a:t>
            </a:r>
            <a:br>
              <a:rPr lang="ar-SA" sz="2400" dirty="0"/>
            </a:br>
            <a:r>
              <a:rPr lang="ar-SA" sz="2400" dirty="0"/>
              <a:t>7 - البنود الرأسمالية الأخرى (الفائدة على الأموال المقترضة ، والحافز والمواد الكيميائية ، وبراءات الاختراع ، والتراخيص ، والإتاوات) (ز) تشغيل المرفق.</a:t>
            </a:r>
          </a:p>
          <a:p>
            <a:pPr marL="109728" indent="0">
              <a:buNone/>
            </a:pPr>
            <a:endParaRPr lang="en-US" sz="2400" dirty="0"/>
          </a:p>
          <a:p>
            <a:pPr marL="109728" indent="0">
              <a:buNone/>
            </a:pPr>
            <a:r>
              <a:rPr lang="en-US" sz="2400" dirty="0"/>
              <a:t>3. Offsite capital</a:t>
            </a:r>
          </a:p>
          <a:p>
            <a:pPr marL="109728" indent="0">
              <a:buNone/>
            </a:pPr>
            <a:r>
              <a:rPr lang="en-US" sz="2400" dirty="0"/>
              <a:t>4. Allocated capital</a:t>
            </a:r>
          </a:p>
          <a:p>
            <a:pPr marL="109728" indent="0">
              <a:buNone/>
            </a:pPr>
            <a:r>
              <a:rPr lang="en-US" sz="2400" dirty="0"/>
              <a:t>5. Working capital</a:t>
            </a:r>
          </a:p>
          <a:p>
            <a:pPr marL="109728" indent="0">
              <a:buNone/>
            </a:pPr>
            <a:r>
              <a:rPr lang="en-US" sz="2400" dirty="0"/>
              <a:t>6. Start-up expenses</a:t>
            </a:r>
          </a:p>
          <a:p>
            <a:pPr marL="109728" indent="0">
              <a:buNone/>
            </a:pPr>
            <a:r>
              <a:rPr lang="en-US" sz="2400" dirty="0"/>
              <a:t>7. Other capital items (Interest on borrowed funds , Catalyst and chemicals , Patents, licenses, and </a:t>
            </a:r>
            <a:r>
              <a:rPr lang="en-US" sz="2400" dirty="0" smtClean="0"/>
              <a:t>royalties )g </a:t>
            </a:r>
            <a:r>
              <a:rPr lang="en-US" sz="2400" dirty="0"/>
              <a:t>the facility into operation.</a:t>
            </a:r>
          </a:p>
        </p:txBody>
      </p:sp>
      <p:sp>
        <p:nvSpPr>
          <p:cNvPr id="4" name="Slide Number Placeholder 3"/>
          <p:cNvSpPr>
            <a:spLocks noGrp="1"/>
          </p:cNvSpPr>
          <p:nvPr>
            <p:ph type="sldNum" sz="quarter" idx="12"/>
          </p:nvPr>
        </p:nvSpPr>
        <p:spPr/>
        <p:txBody>
          <a:bodyPr/>
          <a:lstStyle/>
          <a:p>
            <a:fld id="{791BBA91-D9FC-47CC-913E-E61311D3F80C}" type="slidenum">
              <a:rPr lang="en-US" smtClean="0"/>
              <a:t>54</a:t>
            </a:fld>
            <a:endParaRPr lang="en-US"/>
          </a:p>
        </p:txBody>
      </p:sp>
    </p:spTree>
    <p:extLst>
      <p:ext uri="{BB962C8B-B14F-4D97-AF65-F5344CB8AC3E}">
        <p14:creationId xmlns:p14="http://schemas.microsoft.com/office/powerpoint/2010/main" val="41893804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77500" lnSpcReduction="20000"/>
          </a:bodyPr>
          <a:lstStyle/>
          <a:p>
            <a:pPr marL="109728" indent="0">
              <a:buNone/>
            </a:pPr>
            <a:r>
              <a:rPr lang="en-US" b="1" dirty="0"/>
              <a:t>2- FIXED CAPITAL INVESTMENT</a:t>
            </a:r>
          </a:p>
          <a:p>
            <a:pPr marL="109728" indent="0">
              <a:buNone/>
            </a:pPr>
            <a:r>
              <a:rPr lang="en-US" dirty="0"/>
              <a:t>The fixed capital investment for a plant </a:t>
            </a:r>
            <a:r>
              <a:rPr lang="en-US" dirty="0" smtClean="0"/>
              <a:t>includes the </a:t>
            </a:r>
            <a:r>
              <a:rPr lang="en-US" dirty="0"/>
              <a:t>manufacturing equipment, piping, </a:t>
            </a:r>
            <a:r>
              <a:rPr lang="en-US" dirty="0" smtClean="0"/>
              <a:t>ductwork, automatic </a:t>
            </a:r>
            <a:r>
              <a:rPr lang="en-US" dirty="0"/>
              <a:t>control equipment, structures, insulation, painting, site preparation, </a:t>
            </a:r>
            <a:r>
              <a:rPr lang="en-US" dirty="0" smtClean="0"/>
              <a:t>and environmental </a:t>
            </a:r>
            <a:r>
              <a:rPr lang="en-US" dirty="0"/>
              <a:t>control equipment, as well as engineering and contractor’s costs</a:t>
            </a:r>
            <a:r>
              <a:rPr lang="en-US" dirty="0" smtClean="0"/>
              <a:t>.</a:t>
            </a:r>
            <a:r>
              <a:rPr lang="ar-SA" dirty="0"/>
              <a:t> ويشمل الاستثمار الرأسمالي الثابت لمصنع ما معدات التصنيع ، والأنابيب ، ومجاري الهواء ، ومعدات التحكم الأوتوماتيكية ، والهياكل ، والعزل ، والرسم ، وإعداد الموقع ، ومعدات التحكم البيئي ، فضلاً عن تكاليف الهندسة والمقاول</a:t>
            </a:r>
            <a:endParaRPr lang="en-US" dirty="0"/>
          </a:p>
          <a:p>
            <a:pPr marL="109728" indent="0">
              <a:buNone/>
            </a:pPr>
            <a:r>
              <a:rPr lang="en-US" b="1" dirty="0"/>
              <a:t>2.1 Capital Cost Estimates</a:t>
            </a:r>
          </a:p>
          <a:p>
            <a:pPr marL="109728" indent="0">
              <a:buNone/>
            </a:pPr>
            <a:r>
              <a:rPr lang="en-US" dirty="0"/>
              <a:t>When a firm considers a project to manufacture a product, a capital cost estimate is prepared. An in-house engineering staff may develop the estimate, if the staff is large enough, or the estimate may be outsourced to an engineering or consulting company</a:t>
            </a:r>
            <a:r>
              <a:rPr lang="en-US" dirty="0" smtClean="0"/>
              <a:t>.</a:t>
            </a:r>
            <a:r>
              <a:rPr lang="ar-SA" dirty="0"/>
              <a:t> تقديرات التكلفة الرأسمالية</a:t>
            </a:r>
            <a:br>
              <a:rPr lang="ar-SA" dirty="0"/>
            </a:br>
            <a:r>
              <a:rPr lang="ar-SA" dirty="0"/>
              <a:t>عندما تنظر الشركة في مشروع لتصنيع منتج ما ، يتم إعداد تقدير لتكلفة رأس المال. قد يقوم فريق الهندسة الداخلي بوضع التقديرات ، إذا كان عدد الموظفين كبيرًا بما فيه الكفاية ، أو قد يتم إسناد التقدير إلى شركة هندسية أو استشارية.</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55</a:t>
            </a:fld>
            <a:endParaRPr lang="en-US"/>
          </a:p>
        </p:txBody>
      </p:sp>
    </p:spTree>
    <p:extLst>
      <p:ext uri="{BB962C8B-B14F-4D97-AF65-F5344CB8AC3E}">
        <p14:creationId xmlns:p14="http://schemas.microsoft.com/office/powerpoint/2010/main" val="23983436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85800"/>
            <a:ext cx="8229600" cy="5321491"/>
          </a:xfrm>
        </p:spPr>
        <p:txBody>
          <a:bodyPr>
            <a:normAutofit fontScale="70000" lnSpcReduction="20000"/>
          </a:bodyPr>
          <a:lstStyle/>
          <a:p>
            <a:pPr marL="109728" indent="0">
              <a:buNone/>
            </a:pPr>
            <a:r>
              <a:rPr lang="en-US" b="1" u="sng" dirty="0"/>
              <a:t>2.1.1 Classification of Estimates</a:t>
            </a:r>
          </a:p>
          <a:p>
            <a:pPr marL="109728" indent="0">
              <a:buNone/>
            </a:pPr>
            <a:r>
              <a:rPr lang="en-US" dirty="0"/>
              <a:t>There are two broad classes of cost estimates: </a:t>
            </a:r>
            <a:r>
              <a:rPr lang="en-US" b="1" dirty="0"/>
              <a:t>grass-roots </a:t>
            </a:r>
            <a:r>
              <a:rPr lang="en-US" dirty="0"/>
              <a:t>and </a:t>
            </a:r>
            <a:r>
              <a:rPr lang="en-US" b="1" dirty="0"/>
              <a:t>battery-limits </a:t>
            </a:r>
            <a:r>
              <a:rPr lang="en-US" dirty="0"/>
              <a:t>estimates. The former, also called a green-field estimate, is a descriptive term. </a:t>
            </a:r>
            <a:r>
              <a:rPr lang="ar-SA" dirty="0"/>
              <a:t>هناك فئتان عريضتان لتقديرات التكلفة: التقديرات الأساسية والحدود الخاصة بالبطاريات. الأول ، الذي يطلق عليه أيضًا تقدير الحقل الأخضر ، هو مصطلح وصفي</a:t>
            </a:r>
            <a:endParaRPr lang="en-US" dirty="0" smtClean="0"/>
          </a:p>
          <a:p>
            <a:pPr marL="109728" indent="0">
              <a:buNone/>
            </a:pPr>
            <a:r>
              <a:rPr lang="en-US" dirty="0" smtClean="0"/>
              <a:t>It </a:t>
            </a:r>
            <a:r>
              <a:rPr lang="en-US" dirty="0"/>
              <a:t>means the entire facility is estimated starting with site preparation and includes building and structures, processing equipment, utilities, service facilities, storage facilities, railroad yards, and docks</a:t>
            </a:r>
            <a:r>
              <a:rPr lang="en-US" dirty="0" smtClean="0"/>
              <a:t>.</a:t>
            </a:r>
            <a:r>
              <a:rPr lang="ar-SA" dirty="0"/>
              <a:t> ويعني هذا أن المنشأة بأكملها تُقدَّر بداية من إعداد الموقع ، وتشمل البناء والهياكل ، ومعدات التجهيز ، والمرافق ، ومرافق الخدمة ، ومرافق التخزين ، وساحات السكك الحديدية ، والأرصفة</a:t>
            </a:r>
            <a:r>
              <a:rPr lang="en-US" dirty="0" smtClean="0"/>
              <a:t> </a:t>
            </a:r>
            <a:r>
              <a:rPr lang="en-US" dirty="0"/>
              <a:t>A battery-limits estimate is one in which there is an imaginary boundary drawn around the facility to be estimated. It is assumed that all raw materials, utilities, services, etc. are available at the boundary in the proper quantity and with the desired quality to manufacture the product in question. Only costs within this boundary are estimated—hence the name battery-limits estimate</a:t>
            </a:r>
            <a:r>
              <a:rPr lang="en-US" dirty="0" smtClean="0"/>
              <a:t>.</a:t>
            </a:r>
            <a:r>
              <a:rPr lang="ar-SA" dirty="0"/>
              <a:t> تقدير حدود البطارية هو تقدير يوجد به حد وهمي يتم رسمه حول المرفق المقدر. من المفترض أن تكون جميع المواد الخام والمرافق والخدمات وما إلى ذلك متاحة عند الحدود بكمية مناسبة ومع الجودة المطلوبة لتصنيع المنتج المعني. يتم تقدير التكاليف ضمن هذه الحدود فقط - ومن هنا يتم تقدير حدود البطارية الخاصة بالاسم.</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56</a:t>
            </a:fld>
            <a:endParaRPr lang="en-US"/>
          </a:p>
        </p:txBody>
      </p:sp>
    </p:spTree>
    <p:extLst>
      <p:ext uri="{BB962C8B-B14F-4D97-AF65-F5344CB8AC3E}">
        <p14:creationId xmlns:p14="http://schemas.microsoft.com/office/powerpoint/2010/main" val="1079520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245291"/>
          </a:xfrm>
        </p:spPr>
        <p:txBody>
          <a:bodyPr>
            <a:normAutofit fontScale="62500" lnSpcReduction="20000"/>
          </a:bodyPr>
          <a:lstStyle/>
          <a:p>
            <a:pPr marL="109728" indent="0">
              <a:buNone/>
            </a:pPr>
            <a:r>
              <a:rPr lang="en-US" b="1" dirty="0"/>
              <a:t>2.1.2 Quality of an Estimate</a:t>
            </a:r>
          </a:p>
          <a:p>
            <a:pPr marL="109728" indent="0">
              <a:buNone/>
            </a:pPr>
            <a:r>
              <a:rPr lang="en-US" dirty="0"/>
              <a:t>Capital cost estimation is more an art than a science. An estimator must use a great deal of judgment in the preparation of an estimate. As the estimator gains experience, the accuracy of the estimate improves</a:t>
            </a:r>
            <a:r>
              <a:rPr lang="en-US" dirty="0" smtClean="0"/>
              <a:t>.</a:t>
            </a:r>
            <a:r>
              <a:rPr lang="ar-SA" dirty="0"/>
              <a:t> تقدير التكلفة الرأسمالية هو فن أكثر منه علم. يجب على المقدر استخدام قدر كبير من الحكم في إعداد تقدير. كلما اكتسب المقدر خبرة ، تتحسن دقة التقدير.</a:t>
            </a:r>
            <a:endParaRPr lang="en-US" dirty="0"/>
          </a:p>
          <a:p>
            <a:pPr marL="109728" indent="0">
              <a:buNone/>
            </a:pPr>
            <a:r>
              <a:rPr lang="en-US" b="1" dirty="0"/>
              <a:t>2.1.3 Equipment Cost Data</a:t>
            </a:r>
          </a:p>
          <a:p>
            <a:pPr marL="109728" indent="0">
              <a:buNone/>
            </a:pPr>
            <a:r>
              <a:rPr lang="en-US" dirty="0" smtClean="0"/>
              <a:t>The </a:t>
            </a:r>
            <a:r>
              <a:rPr lang="en-US" dirty="0"/>
              <a:t>foundation of a fixed capital investment estimate is the equipment cost data. From these data, through the application of factors or percentages based upon experience, a fixed capital investment estimate may be prepared</a:t>
            </a:r>
            <a:r>
              <a:rPr lang="en-US" dirty="0" smtClean="0"/>
              <a:t>.</a:t>
            </a:r>
            <a:r>
              <a:rPr lang="ar-SA" dirty="0"/>
              <a:t> إن أساس تقدير الاستثمار الرأسمالي الثابت هو بيانات تكلفة المعدات. من هذه البيانات ، من خلال تطبيق العوامل أو النسب المئوية بناءً على الخبرة ، يمكن إعداد تقدير استثمار رأسمالي ثابت</a:t>
            </a:r>
            <a:endParaRPr lang="en-US" dirty="0" smtClean="0"/>
          </a:p>
          <a:p>
            <a:pPr marL="109728" indent="0">
              <a:buNone/>
            </a:pPr>
            <a:r>
              <a:rPr lang="en-US" dirty="0" smtClean="0"/>
              <a:t> </a:t>
            </a:r>
            <a:r>
              <a:rPr lang="en-US" dirty="0"/>
              <a:t>It is essential to have reliable equipment cost data but the engineer preparing the estimate must exercise good judgment in the selection and application of the data. There are many sources of data listed in the literature, but some are old and the latest data published was in 1990. There has been no significant cost data published in the open literature since that date. It is essential for the estimator to </a:t>
            </a:r>
            <a:r>
              <a:rPr lang="en-US" dirty="0" smtClean="0"/>
              <a:t>know:</a:t>
            </a:r>
            <a:r>
              <a:rPr lang="ar-SA" dirty="0"/>
              <a:t>من الضروري الحصول على بيانات تكلفة المعدات الموثوقة ، لكن يجب على المهندس الذي يقوم بإعداد التقدير أن يمارس الحكم الصائب في اختيار البيانات وتطبيقها. هناك العديد من مصادر البيانات المدرجة في الأدبيات ، لكن بعضها قديم وقد تم نشر أحدث البيانات في عام 1990. لم تكن هناك بيانات تكلفة كبيرة منشورة في الكتابات المفتوحة منذ ذلك التاريخ. من الضروري أن يعرف المقدر</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57</a:t>
            </a:fld>
            <a:endParaRPr lang="en-US"/>
          </a:p>
        </p:txBody>
      </p:sp>
    </p:spTree>
    <p:extLst>
      <p:ext uri="{BB962C8B-B14F-4D97-AF65-F5344CB8AC3E}">
        <p14:creationId xmlns:p14="http://schemas.microsoft.com/office/powerpoint/2010/main" val="133754398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47500" lnSpcReduction="20000"/>
          </a:bodyPr>
          <a:lstStyle/>
          <a:p>
            <a:pPr marL="109728" indent="0">
              <a:buNone/>
            </a:pPr>
            <a:r>
              <a:rPr lang="en-US" dirty="0"/>
              <a:t>. </a:t>
            </a:r>
            <a:r>
              <a:rPr lang="ar-SA" dirty="0"/>
              <a:t>مصدر البيانات</a:t>
            </a:r>
            <a:br>
              <a:rPr lang="ar-SA" dirty="0"/>
            </a:br>
            <a:r>
              <a:rPr lang="ar-SA" dirty="0"/>
              <a:t>. أساس بيانات التكلفة</a:t>
            </a:r>
            <a:br>
              <a:rPr lang="ar-SA" dirty="0"/>
            </a:br>
            <a:r>
              <a:rPr lang="ar-SA" dirty="0"/>
              <a:t>. تاريخ بيانات التكلفة</a:t>
            </a:r>
            <a:br>
              <a:rPr lang="ar-SA" dirty="0"/>
            </a:br>
            <a:r>
              <a:rPr lang="ar-SA" dirty="0"/>
              <a:t>. الأخطاء المحتملة في بيانات التكلفة</a:t>
            </a:r>
            <a:br>
              <a:rPr lang="ar-SA" dirty="0"/>
            </a:br>
            <a:r>
              <a:rPr lang="ar-SA" dirty="0"/>
              <a:t>. النطاق الذي تنطبق عليه بيانات التكلفة</a:t>
            </a:r>
          </a:p>
          <a:p>
            <a:pPr marL="109728" indent="0">
              <a:buNone/>
            </a:pPr>
            <a:r>
              <a:rPr lang="en-US" dirty="0" smtClean="0"/>
              <a:t>Source </a:t>
            </a:r>
            <a:r>
              <a:rPr lang="en-US" dirty="0"/>
              <a:t>of the data</a:t>
            </a:r>
          </a:p>
          <a:p>
            <a:pPr marL="109728" indent="0">
              <a:buNone/>
            </a:pPr>
            <a:r>
              <a:rPr lang="en-US" dirty="0"/>
              <a:t>. Basis for the cost data</a:t>
            </a:r>
          </a:p>
          <a:p>
            <a:pPr marL="109728" indent="0">
              <a:buNone/>
            </a:pPr>
            <a:r>
              <a:rPr lang="en-US" dirty="0"/>
              <a:t>. Date of the cost data</a:t>
            </a:r>
          </a:p>
          <a:p>
            <a:pPr marL="109728" indent="0">
              <a:buNone/>
            </a:pPr>
            <a:r>
              <a:rPr lang="en-US" dirty="0"/>
              <a:t>. Potential errors in the cost data</a:t>
            </a:r>
          </a:p>
          <a:p>
            <a:pPr marL="109728" indent="0">
              <a:buNone/>
            </a:pPr>
            <a:r>
              <a:rPr lang="en-US" dirty="0"/>
              <a:t>. Range over which the cost data </a:t>
            </a:r>
            <a:r>
              <a:rPr lang="en-US" dirty="0" smtClean="0"/>
              <a:t>apply</a:t>
            </a:r>
          </a:p>
          <a:p>
            <a:pPr marL="109728" indent="0">
              <a:buNone/>
            </a:pPr>
            <a:endParaRPr lang="en-US" dirty="0"/>
          </a:p>
          <a:p>
            <a:pPr marL="109728" indent="0">
              <a:buNone/>
            </a:pPr>
            <a:r>
              <a:rPr lang="en-US" b="1" dirty="0"/>
              <a:t>2.1.3</a:t>
            </a:r>
            <a:r>
              <a:rPr lang="en-US" b="1" dirty="0" smtClean="0"/>
              <a:t>. </a:t>
            </a:r>
            <a:r>
              <a:rPr lang="en-US" b="1" dirty="0"/>
              <a:t>Data Presentation</a:t>
            </a:r>
            <a:r>
              <a:rPr lang="en-US" dirty="0"/>
              <a:t>. Cost data are stated as purchased, delivered, or installed costs. Purchased cost is the price of the equipment FOB (free on board) at the manufacturer’s plant. Delivered cost is the price of the equipment plus delivery charges to the purchaser’s plant FOB.</a:t>
            </a:r>
          </a:p>
          <a:p>
            <a:pPr marL="109728" indent="0">
              <a:buNone/>
            </a:pPr>
            <a:r>
              <a:rPr lang="en-US" dirty="0"/>
              <a:t>Some </a:t>
            </a:r>
            <a:r>
              <a:rPr lang="en-US" dirty="0" smtClean="0"/>
              <a:t>cost data </a:t>
            </a:r>
            <a:r>
              <a:rPr lang="en-US" dirty="0"/>
              <a:t>are reported as installed cost. This means the equipment</a:t>
            </a:r>
          </a:p>
          <a:p>
            <a:pPr marL="109728" indent="0">
              <a:buNone/>
            </a:pPr>
            <a:r>
              <a:rPr lang="en-US" dirty="0"/>
              <a:t>item, for example, a centrifugal pump has been purchased, delivered, uncrated, and placed on a foundation in an operating department but does not include piping, electrical, insulation costs. Perhaps a more accurate term would be set-in place cost</a:t>
            </a:r>
          </a:p>
          <a:p>
            <a:r>
              <a:rPr lang="ar-SA" dirty="0"/>
              <a:t>يتم الإبلاغ عن بعض بيانات التكلفة كتكلفة مثبتة. هذا يعني المعدات</a:t>
            </a:r>
            <a:br>
              <a:rPr lang="ar-SA" dirty="0"/>
            </a:br>
            <a:r>
              <a:rPr lang="ar-SA" dirty="0"/>
              <a:t>على سبيل المثال ، تم شراء مضخة طرد مركزي ، تسليمها ، غير مصنفة ، ووضعها على أساس في قسم تشغيل ، ولكنها لا تشمل تكاليف المواسير والكهرباء والعزل. ربما يكون المصطلح الأكثر دقة هو تكلفة المكان المحددة</a:t>
            </a:r>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58</a:t>
            </a:fld>
            <a:endParaRPr lang="en-US"/>
          </a:p>
        </p:txBody>
      </p:sp>
    </p:spTree>
    <p:extLst>
      <p:ext uri="{BB962C8B-B14F-4D97-AF65-F5344CB8AC3E}">
        <p14:creationId xmlns:p14="http://schemas.microsoft.com/office/powerpoint/2010/main" val="32861046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1</a:t>
            </a:r>
            <a:endParaRPr lang="en-US"/>
          </a:p>
        </p:txBody>
      </p:sp>
      <p:sp>
        <p:nvSpPr>
          <p:cNvPr id="4" name="Slide Number Placeholder 3"/>
          <p:cNvSpPr>
            <a:spLocks noGrp="1"/>
          </p:cNvSpPr>
          <p:nvPr>
            <p:ph type="sldNum" sz="quarter" idx="12"/>
          </p:nvPr>
        </p:nvSpPr>
        <p:spPr/>
        <p:txBody>
          <a:bodyPr/>
          <a:lstStyle/>
          <a:p>
            <a:fld id="{791BBA91-D9FC-47CC-913E-E61311D3F80C}" type="slidenum">
              <a:rPr lang="en-US" smtClean="0"/>
              <a:t>59</a:t>
            </a:fld>
            <a:endParaRPr lang="en-US"/>
          </a:p>
        </p:txBody>
      </p:sp>
      <p:pic>
        <p:nvPicPr>
          <p:cNvPr id="410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76312" y="1066800"/>
            <a:ext cx="7191375" cy="3915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0265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4462272"/>
          </a:xfrm>
        </p:spPr>
        <p:txBody>
          <a:bodyPr>
            <a:normAutofit fontScale="85000" lnSpcReduction="20000"/>
          </a:bodyPr>
          <a:lstStyle/>
          <a:p>
            <a:pPr marL="109728" indent="0">
              <a:buNone/>
            </a:pPr>
            <a:r>
              <a:rPr lang="en-US" dirty="0" smtClean="0"/>
              <a:t> </a:t>
            </a:r>
            <a:r>
              <a:rPr lang="en-US" dirty="0"/>
              <a:t>production can be defined as follows;</a:t>
            </a:r>
          </a:p>
          <a:p>
            <a:pPr marL="109728" indent="0">
              <a:buNone/>
            </a:pPr>
            <a:r>
              <a:rPr lang="en-US" dirty="0" smtClean="0"/>
              <a:t>Production </a:t>
            </a:r>
            <a:r>
              <a:rPr lang="en-US" dirty="0"/>
              <a:t>is a sequence of technical processes, requiring either directly or indirectly the mental and physical skill of craftsman and consists of changing the shape, size and properties of materials and ultimately converting them into more useful articles.</a:t>
            </a:r>
          </a:p>
          <a:p>
            <a:pPr marL="109728" indent="0">
              <a:buNone/>
            </a:pPr>
            <a:r>
              <a:rPr lang="en-US" dirty="0"/>
              <a:t>Production includes manufacture of goods and services, and they are four recognized factors for this procedure:</a:t>
            </a:r>
          </a:p>
          <a:p>
            <a:pPr marL="109728" indent="0">
              <a:buNone/>
            </a:pPr>
            <a:r>
              <a:rPr lang="en-US" dirty="0"/>
              <a:t>1- Natural resources including land</a:t>
            </a:r>
          </a:p>
          <a:p>
            <a:pPr marL="109728" indent="0">
              <a:buNone/>
            </a:pPr>
            <a:r>
              <a:rPr lang="en-US" dirty="0"/>
              <a:t>2- </a:t>
            </a:r>
            <a:r>
              <a:rPr lang="en-US" dirty="0" err="1"/>
              <a:t>Labour</a:t>
            </a:r>
            <a:r>
              <a:rPr lang="en-US" dirty="0"/>
              <a:t>.</a:t>
            </a:r>
          </a:p>
          <a:p>
            <a:pPr marL="109728" indent="0">
              <a:buNone/>
            </a:pPr>
            <a:r>
              <a:rPr lang="en-US" dirty="0"/>
              <a:t>3- Capital i.e. factory building, machinery, tools, raw materials….etc</a:t>
            </a:r>
            <a:r>
              <a:rPr lang="en-US" dirty="0" smtClean="0"/>
              <a:t>.</a:t>
            </a:r>
            <a:r>
              <a:rPr lang="en-US" b="1" dirty="0"/>
              <a:t> </a:t>
            </a:r>
            <a:endParaRPr lang="en-US" b="1" dirty="0" smtClean="0"/>
          </a:p>
          <a:p>
            <a:pPr marL="109728" indent="0">
              <a:buNone/>
            </a:pPr>
            <a:r>
              <a:rPr lang="en-US" b="1" dirty="0" smtClean="0"/>
              <a:t>4- </a:t>
            </a:r>
            <a:r>
              <a:rPr lang="en-US" dirty="0"/>
              <a:t>Organization</a:t>
            </a:r>
            <a:endParaRPr lang="en-US" dirty="0" smtClean="0"/>
          </a:p>
          <a:p>
            <a:endParaRPr lang="en-US" dirty="0"/>
          </a:p>
        </p:txBody>
      </p:sp>
      <p:sp>
        <p:nvSpPr>
          <p:cNvPr id="3" name="Rectangle 2"/>
          <p:cNvSpPr/>
          <p:nvPr/>
        </p:nvSpPr>
        <p:spPr>
          <a:xfrm>
            <a:off x="2743200" y="762000"/>
            <a:ext cx="2362200" cy="584775"/>
          </a:xfrm>
          <a:prstGeom prst="rect">
            <a:avLst/>
          </a:prstGeom>
        </p:spPr>
        <p:txBody>
          <a:bodyPr wrap="square">
            <a:spAutoFit/>
          </a:bodyPr>
          <a:lstStyle/>
          <a:p>
            <a:pPr algn="ctr"/>
            <a:r>
              <a:rPr lang="en-US" sz="3200" dirty="0">
                <a:solidFill>
                  <a:srgbClr val="C00000"/>
                </a:solidFill>
              </a:rPr>
              <a:t>Production</a:t>
            </a:r>
          </a:p>
        </p:txBody>
      </p:sp>
    </p:spTree>
    <p:extLst>
      <p:ext uri="{BB962C8B-B14F-4D97-AF65-F5344CB8AC3E}">
        <p14:creationId xmlns:p14="http://schemas.microsoft.com/office/powerpoint/2010/main" val="25221914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normAutofit/>
          </a:bodyPr>
          <a:lstStyle/>
          <a:p>
            <a:pPr marL="109728" indent="0">
              <a:buNone/>
            </a:pPr>
            <a:r>
              <a:rPr lang="en-US" sz="1600" b="1" dirty="0">
                <a:solidFill>
                  <a:srgbClr val="FF0000"/>
                </a:solidFill>
              </a:rPr>
              <a:t>Example </a:t>
            </a:r>
            <a:r>
              <a:rPr lang="en-US" sz="1600" b="1" dirty="0" smtClean="0">
                <a:solidFill>
                  <a:srgbClr val="FF0000"/>
                </a:solidFill>
              </a:rPr>
              <a:t>4.1:Problem </a:t>
            </a:r>
            <a:r>
              <a:rPr lang="en-US" sz="1600" b="1" dirty="0">
                <a:solidFill>
                  <a:srgbClr val="FF0000"/>
                </a:solidFill>
              </a:rPr>
              <a:t>Statement: Recently a cast iron leaf pressure filter with 100 </a:t>
            </a:r>
            <a:r>
              <a:rPr lang="en-US" sz="1600" b="1" dirty="0" smtClean="0">
                <a:solidFill>
                  <a:srgbClr val="FF0000"/>
                </a:solidFill>
              </a:rPr>
              <a:t>ft2 was </a:t>
            </a:r>
            <a:r>
              <a:rPr lang="en-US" sz="1600" b="1" dirty="0">
                <a:solidFill>
                  <a:srgbClr val="FF0000"/>
                </a:solidFill>
              </a:rPr>
              <a:t>purchased for clarifying an inorganic liquid stream for $15,000. In </a:t>
            </a:r>
            <a:r>
              <a:rPr lang="en-US" sz="1600" b="1" dirty="0" smtClean="0">
                <a:solidFill>
                  <a:srgbClr val="FF0000"/>
                </a:solidFill>
              </a:rPr>
              <a:t>a similar </a:t>
            </a:r>
            <a:r>
              <a:rPr lang="en-US" sz="1600" b="1" dirty="0">
                <a:solidFill>
                  <a:srgbClr val="FF0000"/>
                </a:solidFill>
              </a:rPr>
              <a:t>application, the company will need a 450 ft2 cast iron </a:t>
            </a:r>
            <a:r>
              <a:rPr lang="en-US" sz="1600" b="1" dirty="0" smtClean="0">
                <a:solidFill>
                  <a:srgbClr val="FF0000"/>
                </a:solidFill>
              </a:rPr>
              <a:t>leaf pressure </a:t>
            </a:r>
            <a:r>
              <a:rPr lang="en-US" sz="1600" b="1" dirty="0">
                <a:solidFill>
                  <a:srgbClr val="FF0000"/>
                </a:solidFill>
              </a:rPr>
              <a:t>filter. The size exponent for this type filter is 0.6 (see </a:t>
            </a:r>
            <a:r>
              <a:rPr lang="en-US" sz="1600" b="1" dirty="0" smtClean="0">
                <a:solidFill>
                  <a:srgbClr val="FF0000"/>
                </a:solidFill>
              </a:rPr>
              <a:t>Appendix</a:t>
            </a:r>
          </a:p>
          <a:p>
            <a:pPr marL="109728" indent="0">
              <a:buNone/>
            </a:pPr>
            <a:r>
              <a:rPr lang="en-US" sz="1600" b="1" dirty="0" smtClean="0">
                <a:solidFill>
                  <a:srgbClr val="FF0000"/>
                </a:solidFill>
              </a:rPr>
              <a:t>D). Estimate the purchased price of the 450 ft2 unit.</a:t>
            </a:r>
          </a:p>
          <a:p>
            <a:pPr marL="109728" indent="0">
              <a:buNone/>
            </a:pPr>
            <a:endParaRPr lang="en-US" sz="1600" dirty="0"/>
          </a:p>
        </p:txBody>
      </p:sp>
      <p:sp>
        <p:nvSpPr>
          <p:cNvPr id="4" name="Slide Number Placeholder 3"/>
          <p:cNvSpPr>
            <a:spLocks noGrp="1"/>
          </p:cNvSpPr>
          <p:nvPr>
            <p:ph type="sldNum" sz="quarter" idx="12"/>
          </p:nvPr>
        </p:nvSpPr>
        <p:spPr/>
        <p:txBody>
          <a:bodyPr/>
          <a:lstStyle/>
          <a:p>
            <a:fld id="{791BBA91-D9FC-47CC-913E-E61311D3F80C}" type="slidenum">
              <a:rPr lang="en-US" smtClean="0"/>
              <a:t>60</a:t>
            </a:fld>
            <a:endParaRPr lang="en-US"/>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657600"/>
            <a:ext cx="7248525" cy="223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33948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08818"/>
            <a:ext cx="8229600" cy="4525963"/>
          </a:xfrm>
        </p:spPr>
        <p:txBody>
          <a:bodyPr/>
          <a:lstStyle/>
          <a:p>
            <a:r>
              <a:rPr lang="en-US" sz="1800" b="1" dirty="0"/>
              <a:t>Algorithm Format</a:t>
            </a:r>
            <a:r>
              <a:rPr lang="en-US" sz="1800" dirty="0"/>
              <a:t>. A more convenient way to </a:t>
            </a:r>
            <a:r>
              <a:rPr lang="en-US" sz="1800" dirty="0" smtClean="0"/>
              <a:t>display </a:t>
            </a:r>
            <a:r>
              <a:rPr lang="en-US" sz="1800" dirty="0"/>
              <a:t>cost-capacity data is by </a:t>
            </a:r>
            <a:r>
              <a:rPr lang="en-US" sz="1800" dirty="0" smtClean="0"/>
              <a:t>an algorithm.</a:t>
            </a:r>
          </a:p>
          <a:p>
            <a:endParaRPr lang="en-US" dirty="0"/>
          </a:p>
        </p:txBody>
      </p:sp>
      <p:sp>
        <p:nvSpPr>
          <p:cNvPr id="4" name="Slide Number Placeholder 3"/>
          <p:cNvSpPr>
            <a:spLocks noGrp="1"/>
          </p:cNvSpPr>
          <p:nvPr>
            <p:ph type="sldNum" sz="quarter" idx="12"/>
          </p:nvPr>
        </p:nvSpPr>
        <p:spPr/>
        <p:txBody>
          <a:bodyPr/>
          <a:lstStyle/>
          <a:p>
            <a:fld id="{791BBA91-D9FC-47CC-913E-E61311D3F80C}" type="slidenum">
              <a:rPr lang="en-US" smtClean="0"/>
              <a:t>61</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2" y="1371600"/>
            <a:ext cx="734377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3196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latin typeface="Times New Roman"/>
              </a:rPr>
              <a:t>A simple production system is shown in the following figure;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667000"/>
            <a:ext cx="5927725" cy="319246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791BBA91-D9FC-47CC-913E-E61311D3F80C}" type="slidenum">
              <a:rPr lang="en-US" smtClean="0"/>
              <a:t>7</a:t>
            </a:fld>
            <a:endParaRPr lang="en-US"/>
          </a:p>
        </p:txBody>
      </p:sp>
    </p:spTree>
    <p:extLst>
      <p:ext uri="{BB962C8B-B14F-4D97-AF65-F5344CB8AC3E}">
        <p14:creationId xmlns:p14="http://schemas.microsoft.com/office/powerpoint/2010/main" val="2758292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33400"/>
            <a:ext cx="8229600" cy="5867400"/>
          </a:xfrm>
        </p:spPr>
        <p:txBody>
          <a:bodyPr>
            <a:normAutofit fontScale="92500" lnSpcReduction="20000"/>
          </a:bodyPr>
          <a:lstStyle/>
          <a:p>
            <a:pPr marL="109728" indent="0">
              <a:buNone/>
            </a:pPr>
            <a:r>
              <a:rPr lang="en-US" dirty="0"/>
              <a:t>Production function: Most important task of </a:t>
            </a:r>
            <a:r>
              <a:rPr lang="en-US" dirty="0" smtClean="0"/>
              <a:t>the production</a:t>
            </a:r>
            <a:endParaRPr lang="en-US" dirty="0"/>
          </a:p>
          <a:p>
            <a:pPr marL="109728" indent="0">
              <a:buNone/>
            </a:pPr>
            <a:r>
              <a:rPr lang="en-US" dirty="0"/>
              <a:t>management is to deal with decision making related to production</a:t>
            </a:r>
          </a:p>
          <a:p>
            <a:pPr marL="109728" indent="0">
              <a:buNone/>
            </a:pPr>
            <a:r>
              <a:rPr lang="en-US" dirty="0"/>
              <a:t>processes so that the goods manufactured are according to </a:t>
            </a:r>
            <a:r>
              <a:rPr lang="en-US" dirty="0" smtClean="0"/>
              <a:t>the specifications</a:t>
            </a:r>
            <a:r>
              <a:rPr lang="en-US" dirty="0"/>
              <a:t>, in the required quantity, at minimum cost as per schedule.</a:t>
            </a:r>
          </a:p>
          <a:p>
            <a:pPr marL="109728" indent="0">
              <a:buNone/>
            </a:pPr>
            <a:r>
              <a:rPr lang="en-US" dirty="0"/>
              <a:t>A popular production function derived by Mr. Cobb and Mr. Douglas is</a:t>
            </a:r>
          </a:p>
          <a:p>
            <a:pPr marL="109728" indent="0">
              <a:buNone/>
            </a:pPr>
            <a:r>
              <a:rPr lang="en-US" dirty="0"/>
              <a:t>as follows:    1 </a:t>
            </a:r>
            <a:endParaRPr lang="en-US" dirty="0" smtClean="0"/>
          </a:p>
          <a:p>
            <a:pPr marL="109728" indent="0">
              <a:buNone/>
            </a:pPr>
            <a:r>
              <a:rPr lang="en-US" dirty="0" smtClean="0"/>
              <a:t>Where </a:t>
            </a:r>
            <a:r>
              <a:rPr lang="en-US" dirty="0"/>
              <a:t>p = Total output.</a:t>
            </a:r>
          </a:p>
          <a:p>
            <a:pPr marL="109728" indent="0">
              <a:buNone/>
            </a:pPr>
            <a:r>
              <a:rPr lang="en-US" dirty="0"/>
              <a:t>L = Index of employment of </a:t>
            </a:r>
            <a:r>
              <a:rPr lang="en-US" dirty="0" err="1"/>
              <a:t>labour</a:t>
            </a:r>
            <a:r>
              <a:rPr lang="en-US" dirty="0"/>
              <a:t> in actual manufacturing.</a:t>
            </a:r>
          </a:p>
          <a:p>
            <a:pPr marL="109728" indent="0">
              <a:buNone/>
            </a:pPr>
            <a:r>
              <a:rPr lang="en-US" dirty="0"/>
              <a:t>C = Index of fixed capital in manufacturing.</a:t>
            </a:r>
          </a:p>
          <a:p>
            <a:pPr marL="109728" indent="0">
              <a:buNone/>
            </a:pPr>
            <a:r>
              <a:rPr lang="en-US" dirty="0"/>
              <a:t>α and 1 – α are known as elasticities of production and measured in </a:t>
            </a:r>
            <a:r>
              <a:rPr lang="en-US" dirty="0" smtClean="0"/>
              <a:t>a percentage</a:t>
            </a:r>
            <a:r>
              <a:rPr lang="en-US" dirty="0"/>
              <a: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20478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791BBA91-D9FC-47CC-913E-E61311D3F80C}" type="slidenum">
              <a:rPr lang="en-US" smtClean="0"/>
              <a:t>8</a:t>
            </a:fld>
            <a:endParaRPr lang="en-US"/>
          </a:p>
        </p:txBody>
      </p:sp>
    </p:spTree>
    <p:extLst>
      <p:ext uri="{BB962C8B-B14F-4D97-AF65-F5344CB8AC3E}">
        <p14:creationId xmlns:p14="http://schemas.microsoft.com/office/powerpoint/2010/main" val="30816267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109728" indent="0">
              <a:buNone/>
            </a:pPr>
            <a:r>
              <a:rPr lang="en-US" u="sng" dirty="0">
                <a:solidFill>
                  <a:srgbClr val="C00000"/>
                </a:solidFill>
              </a:rPr>
              <a:t>Types of production </a:t>
            </a:r>
            <a:r>
              <a:rPr lang="en-US" dirty="0"/>
              <a:t>: Different types of production can typically be</a:t>
            </a:r>
          </a:p>
          <a:p>
            <a:pPr marL="109728" indent="0">
              <a:buNone/>
            </a:pPr>
            <a:r>
              <a:rPr lang="en-US" dirty="0"/>
              <a:t>placed under two categories:</a:t>
            </a:r>
          </a:p>
          <a:p>
            <a:pPr marL="109728" indent="0">
              <a:buNone/>
            </a:pPr>
            <a:r>
              <a:rPr lang="en-US" dirty="0"/>
              <a:t>1- Intermittent production.</a:t>
            </a:r>
          </a:p>
          <a:p>
            <a:pPr marL="109728" indent="0">
              <a:buNone/>
            </a:pPr>
            <a:r>
              <a:rPr lang="en-US" dirty="0"/>
              <a:t>2- Continuous production.</a:t>
            </a:r>
          </a:p>
          <a:p>
            <a:pPr marL="109728" indent="0">
              <a:buNone/>
            </a:pPr>
            <a:r>
              <a:rPr lang="en-US" dirty="0"/>
              <a:t>In intermittent production, machinery is used for a short duration </a:t>
            </a:r>
            <a:r>
              <a:rPr lang="en-US" dirty="0" smtClean="0"/>
              <a:t>of time </a:t>
            </a:r>
            <a:r>
              <a:rPr lang="en-US" dirty="0"/>
              <a:t>for producing an item, and then changed to produce another item.</a:t>
            </a:r>
          </a:p>
        </p:txBody>
      </p:sp>
      <p:sp>
        <p:nvSpPr>
          <p:cNvPr id="4" name="Slide Number Placeholder 3"/>
          <p:cNvSpPr>
            <a:spLocks noGrp="1"/>
          </p:cNvSpPr>
          <p:nvPr>
            <p:ph type="sldNum" sz="quarter" idx="12"/>
          </p:nvPr>
        </p:nvSpPr>
        <p:spPr/>
        <p:txBody>
          <a:bodyPr/>
          <a:lstStyle/>
          <a:p>
            <a:fld id="{791BBA91-D9FC-47CC-913E-E61311D3F80C}" type="slidenum">
              <a:rPr lang="en-US" smtClean="0"/>
              <a:t>9</a:t>
            </a:fld>
            <a:endParaRPr lang="en-US"/>
          </a:p>
        </p:txBody>
      </p:sp>
    </p:spTree>
    <p:extLst>
      <p:ext uri="{BB962C8B-B14F-4D97-AF65-F5344CB8AC3E}">
        <p14:creationId xmlns:p14="http://schemas.microsoft.com/office/powerpoint/2010/main" val="11889080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1444</TotalTime>
  <Words>5130</Words>
  <Application>Microsoft Office PowerPoint</Application>
  <PresentationFormat>On-screen Show (4:3)</PresentationFormat>
  <Paragraphs>402</Paragraphs>
  <Slides>61</Slides>
  <Notes>5</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Concourse</vt:lpstr>
      <vt:lpstr>Industrial Engineering &amp; Management lesson(1) </vt:lpstr>
      <vt:lpstr>Contents </vt:lpstr>
      <vt:lpstr>PowerPoint Presentation</vt:lpstr>
      <vt:lpstr>PowerPoint Presentation</vt:lpstr>
      <vt:lpstr>Study Management</vt:lpstr>
      <vt:lpstr>PowerPoint Presentation</vt:lpstr>
      <vt:lpstr>PowerPoint Presentation</vt:lpstr>
      <vt:lpstr>PowerPoint Presentation</vt:lpstr>
      <vt:lpstr>PowerPoint Presentation</vt:lpstr>
      <vt:lpstr>PowerPoint Presentation</vt:lpstr>
      <vt:lpstr>PowerPoint Presentation</vt:lpstr>
      <vt:lpstr>Disadvantages:</vt:lpstr>
      <vt:lpstr>(b) Batch production</vt:lpstr>
      <vt:lpstr>PowerPoint Presentation</vt:lpstr>
      <vt:lpstr> (c) Mass production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Productivity </vt:lpstr>
      <vt:lpstr>Difference between Production and Productivity </vt:lpstr>
      <vt:lpstr>Qualities of good industrial management </vt:lpstr>
      <vt:lpstr>PowerPoint Presentation</vt:lpstr>
      <vt:lpstr>PowerPoint Presentation</vt:lpstr>
      <vt:lpstr>Major functions covered in the production management system are as follows: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Enjoy My Fine Releases.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Industrial Engineering &amp; Management </dc:title>
  <dc:creator>DR.Ahmed Saker 2o1O</dc:creator>
  <cp:lastModifiedBy>DR.Ahmed Saker 2o1O</cp:lastModifiedBy>
  <cp:revision>64</cp:revision>
  <cp:lastPrinted>2018-10-03T05:47:57Z</cp:lastPrinted>
  <dcterms:created xsi:type="dcterms:W3CDTF">2018-09-19T08:29:26Z</dcterms:created>
  <dcterms:modified xsi:type="dcterms:W3CDTF">2018-12-11T09:19:50Z</dcterms:modified>
</cp:coreProperties>
</file>